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6" d="100"/>
          <a:sy n="116" d="100"/>
        </p:scale>
        <p:origin x="-149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9/7/2020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9/7/2020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9/7/2020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9/7/2020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9/7/2020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9/7/2020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9/7/2020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9/7/2020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xmlns:a="http://schemas.openxmlformats.org/drawingml/2006/main">
              <a:rPr lang="en" dirty="0" smtClean="0"/>
              <a:t>Asst. Dr. Miloš Arsenijević</a:t>
            </a:r>
            <a:endParaRPr xmlns:a="http://schemas.openxmlformats.org/drawingml/2006/main" lang="en-US" dirty="0"/>
          </a:p>
        </p:txBody>
      </p:sp>
      <p:sp>
        <p:nvSpPr>
          <p:cNvPr id="4" name="Title 3"/>
          <p:cNvSpPr>
            <a:spLocks noGrp="1"/>
          </p:cNvSpPr>
          <p:nvPr>
            <p:ph type="ctrTitle"/>
          </p:nvPr>
        </p:nvSpPr>
        <p:spPr/>
        <p:txBody>
          <a:bodyPr/>
          <a:lstStyle/>
          <a:p>
            <a:r xmlns:a="http://schemas.openxmlformats.org/drawingml/2006/main">
              <a:rPr lang="en" dirty="0" smtClean="0"/>
              <a:t>MEDIASTINUM SURGERY</a:t>
            </a:r>
            <a:endParaRPr xmlns:a="http://schemas.openxmlformats.org/drawingml/2006/main" lang="en-US" dirty="0"/>
          </a:p>
        </p:txBody>
      </p:sp>
    </p:spTree>
    <p:extLst>
      <p:ext uri="{BB962C8B-B14F-4D97-AF65-F5344CB8AC3E}">
        <p14:creationId xmlns:p14="http://schemas.microsoft.com/office/powerpoint/2010/main" val="14146690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normAutofit lnSpcReduction="10000"/>
          </a:bodyPr>
          <a:lstStyle/>
          <a:p>
            <a:pPr xmlns:a="http://schemas.openxmlformats.org/drawingml/2006/main" marL="0" indent="0" algn="ctr">
              <a:buNone/>
            </a:pPr>
            <a:r xmlns:a="http://schemas.openxmlformats.org/drawingml/2006/main">
              <a:rPr lang="en" sz="2800" b="1" dirty="0"/>
              <a:t>Tumors of the middle mediastinum</a:t>
            </a:r>
          </a:p>
          <a:p>
            <a:pPr xmlns:a="http://schemas.openxmlformats.org/drawingml/2006/main" algn="just"/>
            <a:r xmlns:a="http://schemas.openxmlformats.org/drawingml/2006/main">
              <a:rPr lang="en" dirty="0" smtClean="0"/>
              <a:t>most often these are </a:t>
            </a:r>
            <a:r xmlns:a="http://schemas.openxmlformats.org/drawingml/2006/main">
              <a:rPr lang="en" i="1" dirty="0" smtClean="0"/>
              <a:t>lymphoproliferative masses </a:t>
            </a:r>
            <a:r xmlns:a="http://schemas.openxmlformats.org/drawingml/2006/main">
              <a:rPr lang="en" dirty="0" smtClean="0"/>
              <a:t>, but also </a:t>
            </a:r>
            <a:r xmlns:a="http://schemas.openxmlformats.org/drawingml/2006/main">
              <a:rPr lang="en" i="1" dirty="0" smtClean="0"/>
              <a:t>bronchogenic cysts, pericardial cysts, granulomatous diseases</a:t>
            </a:r>
          </a:p>
          <a:p>
            <a:pPr xmlns:a="http://schemas.openxmlformats.org/drawingml/2006/main" algn="just"/>
            <a:r xmlns:a="http://schemas.openxmlformats.org/drawingml/2006/main">
              <a:rPr lang="en" dirty="0"/>
              <a:t>CLINICAL PICTURE of the disease varies from asymptomatic to pronounced pathognomonic symptoms</a:t>
            </a:r>
          </a:p>
          <a:p>
            <a:pPr xmlns:a="http://schemas.openxmlformats.org/drawingml/2006/main" algn="just"/>
            <a:r xmlns:a="http://schemas.openxmlformats.org/drawingml/2006/main">
              <a:rPr lang="en" dirty="0"/>
              <a:t>DIAGNOSIS is established on the basis of history, clinical findings, radiographic methods and biopsy</a:t>
            </a:r>
            <a:endParaRPr xmlns:a="http://schemas.openxmlformats.org/drawingml/2006/main" lang="en-US" dirty="0"/>
          </a:p>
          <a:p>
            <a:pPr xmlns:a="http://schemas.openxmlformats.org/drawingml/2006/main" algn="just"/>
            <a:r xmlns:a="http://schemas.openxmlformats.org/drawingml/2006/main">
              <a:rPr lang="en" dirty="0" smtClean="0"/>
              <a:t>THERAPY depends on the pathohistological findings</a:t>
            </a:r>
            <a:endParaRPr xmlns:a="http://schemas.openxmlformats.org/drawingml/2006/main" lang="en-US" dirty="0"/>
          </a:p>
        </p:txBody>
      </p:sp>
    </p:spTree>
    <p:extLst>
      <p:ext uri="{BB962C8B-B14F-4D97-AF65-F5344CB8AC3E}">
        <p14:creationId xmlns:p14="http://schemas.microsoft.com/office/powerpoint/2010/main" val="189867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lstStyle/>
          <a:p>
            <a:pPr xmlns:a="http://schemas.openxmlformats.org/drawingml/2006/main" marL="0" indent="0" algn="ctr">
              <a:buNone/>
            </a:pPr>
            <a:r xmlns:a="http://schemas.openxmlformats.org/drawingml/2006/main">
              <a:rPr lang="en" sz="2800" b="1" dirty="0"/>
              <a:t>Tumors of the posterior mediastinum</a:t>
            </a:r>
          </a:p>
          <a:p>
            <a:pPr xmlns:a="http://schemas.openxmlformats.org/drawingml/2006/main" algn="just"/>
            <a:r xmlns:a="http://schemas.openxmlformats.org/drawingml/2006/main">
              <a:rPr lang="en" dirty="0" smtClean="0"/>
              <a:t>these are mainly </a:t>
            </a:r>
            <a:r xmlns:a="http://schemas.openxmlformats.org/drawingml/2006/main">
              <a:rPr lang="en" i="1" dirty="0" smtClean="0"/>
              <a:t>neurogenic tumors (schwannomas...), bronchogenic cysts, eneral cysts, teratomas...</a:t>
            </a:r>
          </a:p>
          <a:p>
            <a:pPr xmlns:a="http://schemas.openxmlformats.org/drawingml/2006/main" algn="just"/>
            <a:r xmlns:a="http://schemas.openxmlformats.org/drawingml/2006/main">
              <a:rPr lang="en" dirty="0"/>
              <a:t>CLINICAL PICTURE of the disease varies from asymptomatic to pronounced pathognomonic symptoms</a:t>
            </a:r>
          </a:p>
          <a:p>
            <a:pPr xmlns:a="http://schemas.openxmlformats.org/drawingml/2006/main" algn="just"/>
            <a:r xmlns:a="http://schemas.openxmlformats.org/drawingml/2006/main">
              <a:rPr lang="en" dirty="0"/>
              <a:t>DIAGNOSIS is established on the basis of history, clinical findings, radiographic methods and biopsy</a:t>
            </a:r>
            <a:endParaRPr xmlns:a="http://schemas.openxmlformats.org/drawingml/2006/main" lang="en-US" dirty="0"/>
          </a:p>
          <a:p>
            <a:pPr xmlns:a="http://schemas.openxmlformats.org/drawingml/2006/main" algn="just"/>
            <a:r xmlns:a="http://schemas.openxmlformats.org/drawingml/2006/main">
              <a:rPr lang="en" dirty="0"/>
              <a:t>THERAPY depends on the pathohistological findings</a:t>
            </a:r>
            <a:endParaRPr xmlns:a="http://schemas.openxmlformats.org/drawingml/2006/main" lang="en-US" dirty="0"/>
          </a:p>
          <a:p>
            <a:pPr algn="just"/>
            <a:endParaRPr lang="en-US" dirty="0"/>
          </a:p>
        </p:txBody>
      </p:sp>
    </p:spTree>
    <p:extLst>
      <p:ext uri="{BB962C8B-B14F-4D97-AF65-F5344CB8AC3E}">
        <p14:creationId xmlns:p14="http://schemas.microsoft.com/office/powerpoint/2010/main" val="449680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52400" y="1371600"/>
            <a:ext cx="8839200" cy="5334000"/>
          </a:xfrm>
        </p:spPr>
      </p:pic>
    </p:spTree>
    <p:extLst>
      <p:ext uri="{BB962C8B-B14F-4D97-AF65-F5344CB8AC3E}">
        <p14:creationId xmlns:p14="http://schemas.microsoft.com/office/powerpoint/2010/main" val="752079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52400" y="1371600"/>
            <a:ext cx="8839200" cy="5334000"/>
          </a:xfrm>
        </p:spPr>
      </p:pic>
    </p:spTree>
    <p:extLst>
      <p:ext uri="{BB962C8B-B14F-4D97-AF65-F5344CB8AC3E}">
        <p14:creationId xmlns:p14="http://schemas.microsoft.com/office/powerpoint/2010/main" val="479578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lstStyle/>
          <a:p>
            <a:pPr xmlns:a="http://schemas.openxmlformats.org/drawingml/2006/main" marL="0" indent="0" algn="ctr">
              <a:buNone/>
            </a:pPr>
            <a:r xmlns:a="http://schemas.openxmlformats.org/drawingml/2006/main">
              <a:rPr lang="en" b="1" dirty="0" smtClean="0"/>
              <a:t>Inflammatory diseases of the mediastinum</a:t>
            </a:r>
          </a:p>
          <a:p>
            <a:pPr xmlns:a="http://schemas.openxmlformats.org/drawingml/2006/main" marL="0" indent="0" algn="ctr">
              <a:buNone/>
            </a:pPr>
            <a:r xmlns:a="http://schemas.openxmlformats.org/drawingml/2006/main">
              <a:rPr lang="en" b="1" i="1" dirty="0" smtClean="0"/>
              <a:t>MEDIASTINITIS</a:t>
            </a:r>
          </a:p>
          <a:p>
            <a:pPr marL="0" indent="0" algn="ctr">
              <a:buNone/>
            </a:pPr>
            <a:endParaRPr lang="sr-Cyrl-RS" b="1" i="1" dirty="0" smtClean="0"/>
          </a:p>
          <a:p>
            <a:pPr xmlns:a="http://schemas.openxmlformats.org/drawingml/2006/main" algn="just"/>
            <a:r xmlns:a="http://schemas.openxmlformats.org/drawingml/2006/main">
              <a:rPr lang="en" dirty="0" smtClean="0"/>
              <a:t>it is a severe clinical condition caused by penetration of the infection into the middle chest</a:t>
            </a:r>
          </a:p>
          <a:p>
            <a:pPr xmlns:a="http://schemas.openxmlformats.org/drawingml/2006/main" algn="just"/>
            <a:r xmlns:a="http://schemas.openxmlformats.org/drawingml/2006/main">
              <a:rPr lang="en" i="1" dirty="0" smtClean="0">
                <a:solidFill>
                  <a:srgbClr val="FF0000"/>
                </a:solidFill>
              </a:rPr>
              <a:t>if it is not recognized and reacted within the first 48 hours from the onset of symptoms, the outcome is fatal!!!</a:t>
            </a:r>
          </a:p>
          <a:p>
            <a:pPr algn="just"/>
            <a:endParaRPr lang="en-US" i="1" dirty="0"/>
          </a:p>
        </p:txBody>
      </p:sp>
    </p:spTree>
    <p:extLst>
      <p:ext uri="{BB962C8B-B14F-4D97-AF65-F5344CB8AC3E}">
        <p14:creationId xmlns:p14="http://schemas.microsoft.com/office/powerpoint/2010/main" val="225496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normAutofit fontScale="92500" lnSpcReduction="20000"/>
          </a:bodyPr>
          <a:lstStyle/>
          <a:p>
            <a:pPr xmlns:a="http://schemas.openxmlformats.org/drawingml/2006/main" marL="0" indent="0" algn="ctr">
              <a:buNone/>
            </a:pPr>
            <a:r xmlns:a="http://schemas.openxmlformats.org/drawingml/2006/main">
              <a:rPr lang="en" b="1" dirty="0"/>
              <a:t>Inflammatory diseases of the mediastinum</a:t>
            </a:r>
          </a:p>
          <a:p>
            <a:pPr xmlns:a="http://schemas.openxmlformats.org/drawingml/2006/main" marL="0" indent="0" algn="ctr">
              <a:buNone/>
            </a:pPr>
            <a:r xmlns:a="http://schemas.openxmlformats.org/drawingml/2006/main">
              <a:rPr lang="en" b="1" i="1" dirty="0" smtClean="0"/>
              <a:t>MEDIASTINITIS</a:t>
            </a:r>
          </a:p>
          <a:p>
            <a:pPr marL="0" indent="0" algn="ctr">
              <a:buNone/>
            </a:pPr>
            <a:endParaRPr lang="sr-Cyrl-RS" b="1" i="1" dirty="0"/>
          </a:p>
          <a:p>
            <a:pPr xmlns:a="http://schemas.openxmlformats.org/drawingml/2006/main" algn="just"/>
            <a:r xmlns:a="http://schemas.openxmlformats.org/drawingml/2006/main">
              <a:rPr lang="en" dirty="0" smtClean="0"/>
              <a:t>according to its course, it can be ACUTE and CHRONIC</a:t>
            </a:r>
          </a:p>
          <a:p>
            <a:pPr xmlns:a="http://schemas.openxmlformats.org/drawingml/2006/main" algn="just"/>
            <a:r xmlns:a="http://schemas.openxmlformats.org/drawingml/2006/main">
              <a:rPr lang="en" dirty="0" smtClean="0"/>
              <a:t>ETIOPATHOGENESIS of mediastinitis is most often associated with iatrogenic injuries of the esophagus and penetration of bacteria into the mediastinum.</a:t>
            </a:r>
          </a:p>
          <a:p>
            <a:pPr xmlns:a="http://schemas.openxmlformats.org/drawingml/2006/main" algn="just"/>
            <a:r xmlns:a="http://schemas.openxmlformats.org/drawingml/2006/main">
              <a:rPr lang="en" dirty="0" smtClean="0"/>
              <a:t>the second most common way for an infectious agent to reach the middle chest is </a:t>
            </a:r>
            <a:r xmlns:a="http://schemas.openxmlformats.org/drawingml/2006/main">
              <a:rPr lang="en" i="1" dirty="0" smtClean="0"/>
              <a:t>by descent </a:t>
            </a:r>
            <a:r xmlns:a="http://schemas.openxmlformats.org/drawingml/2006/main">
              <a:rPr lang="en" dirty="0" smtClean="0"/>
              <a:t>from the oropharynx</a:t>
            </a:r>
          </a:p>
          <a:p>
            <a:pPr xmlns:a="http://schemas.openxmlformats.org/drawingml/2006/main" algn="just"/>
            <a:r xmlns:a="http://schemas.openxmlformats.org/drawingml/2006/main">
              <a:rPr lang="en" dirty="0" smtClean="0"/>
              <a:t>the most common causative agents are: </a:t>
            </a:r>
            <a:r xmlns:a="http://schemas.openxmlformats.org/drawingml/2006/main">
              <a:rPr lang="en" i="1" dirty="0" err="1"/>
              <a:t>S.aureus </a:t>
            </a:r>
            <a:r xmlns:a="http://schemas.openxmlformats.org/drawingml/2006/main">
              <a:rPr lang="en" i="1" dirty="0"/>
              <a:t>, </a:t>
            </a:r>
            <a:r xmlns:a="http://schemas.openxmlformats.org/drawingml/2006/main">
              <a:rPr lang="en" i="1" dirty="0" err="1"/>
              <a:t>S.pyogenes </a:t>
            </a:r>
            <a:r xmlns:a="http://schemas.openxmlformats.org/drawingml/2006/main">
              <a:rPr lang="en" i="1" dirty="0"/>
              <a:t>, </a:t>
            </a:r>
            <a:r xmlns:a="http://schemas.openxmlformats.org/drawingml/2006/main">
              <a:rPr lang="en" i="1" dirty="0"/>
              <a:t>S. </a:t>
            </a:r>
            <a:r xmlns:a="http://schemas.openxmlformats.org/drawingml/2006/main">
              <a:rPr lang="en" i="1" dirty="0" err="1"/>
              <a:t>pneumoniae </a:t>
            </a:r>
            <a:r xmlns:a="http://schemas.openxmlformats.org/drawingml/2006/main">
              <a:rPr lang="en" i="1" dirty="0"/>
              <a:t>, </a:t>
            </a:r>
            <a:r xmlns:a="http://schemas.openxmlformats.org/drawingml/2006/main">
              <a:rPr lang="en" i="1" dirty="0" err="1"/>
              <a:t>Klebsiella </a:t>
            </a:r>
            <a:r xmlns:a="http://schemas.openxmlformats.org/drawingml/2006/main">
              <a:rPr lang="en" i="1" dirty="0"/>
              <a:t>,</a:t>
            </a:r>
            <a:r xmlns:a="http://schemas.openxmlformats.org/drawingml/2006/main">
              <a:rPr lang="en" i="1" dirty="0"/>
              <a:t> </a:t>
            </a:r>
            <a:r xmlns:a="http://schemas.openxmlformats.org/drawingml/2006/main">
              <a:rPr lang="en" i="1" dirty="0" err="1"/>
              <a:t>Haemophilus </a:t>
            </a:r>
            <a:r xmlns:a="http://schemas.openxmlformats.org/drawingml/2006/main">
              <a:rPr lang="en" i="1" dirty="0"/>
              <a:t>, Pseudomonas, </a:t>
            </a:r>
            <a:r xmlns:a="http://schemas.openxmlformats.org/drawingml/2006/main">
              <a:rPr lang="en" i="1" dirty="0" err="1"/>
              <a:t>Nocardia </a:t>
            </a:r>
            <a:r xmlns:a="http://schemas.openxmlformats.org/drawingml/2006/main">
              <a:rPr lang="en" i="1" dirty="0"/>
              <a:t>,</a:t>
            </a:r>
            <a:r xmlns:a="http://schemas.openxmlformats.org/drawingml/2006/main">
              <a:rPr lang="en" i="1" dirty="0"/>
              <a:t> </a:t>
            </a:r>
            <a:r xmlns:a="http://schemas.openxmlformats.org/drawingml/2006/main">
              <a:rPr lang="en" i="1" dirty="0" err="1"/>
              <a:t>Actinomyces </a:t>
            </a:r>
            <a:r xmlns:a="http://schemas.openxmlformats.org/drawingml/2006/main">
              <a:rPr lang="en" i="1" dirty="0"/>
              <a:t>, </a:t>
            </a:r>
            <a:r xmlns:a="http://schemas.openxmlformats.org/drawingml/2006/main">
              <a:rPr lang="en" i="1" dirty="0" err="1"/>
              <a:t>Peptostreptococcus </a:t>
            </a:r>
            <a:r xmlns:a="http://schemas.openxmlformats.org/drawingml/2006/main">
              <a:rPr lang="en" i="1" dirty="0"/>
              <a:t>, </a:t>
            </a:r>
            <a:r xmlns:a="http://schemas.openxmlformats.org/drawingml/2006/main">
              <a:rPr lang="en" i="1" dirty="0" err="1"/>
              <a:t>Bacteroides </a:t>
            </a:r>
            <a:r xmlns:a="http://schemas.openxmlformats.org/drawingml/2006/main">
              <a:rPr lang="en" i="1" dirty="0"/>
              <a:t>, </a:t>
            </a:r>
            <a:r xmlns:a="http://schemas.openxmlformats.org/drawingml/2006/main">
              <a:rPr lang="en" i="1" dirty="0" err="1"/>
              <a:t>Fusobacterium</a:t>
            </a:r>
            <a:endParaRPr xmlns:a="http://schemas.openxmlformats.org/drawingml/2006/main" lang="en-US" dirty="0"/>
          </a:p>
        </p:txBody>
      </p:sp>
    </p:spTree>
    <p:extLst>
      <p:ext uri="{BB962C8B-B14F-4D97-AF65-F5344CB8AC3E}">
        <p14:creationId xmlns:p14="http://schemas.microsoft.com/office/powerpoint/2010/main" val="3211209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normAutofit fontScale="92500" lnSpcReduction="10000"/>
          </a:bodyPr>
          <a:lstStyle/>
          <a:p>
            <a:pPr xmlns:a="http://schemas.openxmlformats.org/drawingml/2006/main" marL="0" indent="0" algn="ctr">
              <a:buNone/>
            </a:pPr>
            <a:r xmlns:a="http://schemas.openxmlformats.org/drawingml/2006/main">
              <a:rPr lang="en" sz="2500" b="1" dirty="0"/>
              <a:t>Inflammatory diseases of the mediastinum</a:t>
            </a:r>
          </a:p>
          <a:p>
            <a:pPr xmlns:a="http://schemas.openxmlformats.org/drawingml/2006/main" marL="0" indent="0" algn="ctr">
              <a:buNone/>
            </a:pPr>
            <a:r xmlns:a="http://schemas.openxmlformats.org/drawingml/2006/main">
              <a:rPr lang="en" sz="2500" b="1" i="1" dirty="0"/>
              <a:t>MEDIASTINITIS</a:t>
            </a:r>
          </a:p>
          <a:p>
            <a:r xmlns:a="http://schemas.openxmlformats.org/drawingml/2006/main">
              <a:rPr lang="en" sz="2600" dirty="0" smtClean="0"/>
              <a:t>CLINICAL PICTURE of acute mediastinitis is characterized by high fever, chills, shivering, malaise, pain, odynodysphagia, </a:t>
            </a:r>
            <a:r xmlns:a="http://schemas.openxmlformats.org/drawingml/2006/main">
              <a:rPr lang="en" sz="2600" dirty="0" smtClean="0"/>
              <a:t>foetor ex ore, </a:t>
            </a:r>
            <a:r xmlns:a="http://schemas.openxmlformats.org/drawingml/2006/main">
              <a:rPr lang="en" sz="2600" dirty="0" smtClean="0"/>
              <a:t>dyspnea...</a:t>
            </a:r>
          </a:p>
          <a:p>
            <a:pPr xmlns:a="http://schemas.openxmlformats.org/drawingml/2006/main" algn="just"/>
            <a:r xmlns:a="http://schemas.openxmlformats.org/drawingml/2006/main">
              <a:rPr lang="en" sz="2600" dirty="0" smtClean="0"/>
              <a:t>there may also be an accumulation of gas - </a:t>
            </a:r>
            <a:r xmlns:a="http://schemas.openxmlformats.org/drawingml/2006/main">
              <a:rPr lang="en" sz="2600" i="1" dirty="0" smtClean="0"/>
              <a:t>crepitation </a:t>
            </a:r>
            <a:r xmlns:a="http://schemas.openxmlformats.org/drawingml/2006/main">
              <a:rPr lang="en" sz="2600" dirty="0" smtClean="0"/>
              <a:t>in the supraclavicular pits</a:t>
            </a:r>
          </a:p>
          <a:p>
            <a:pPr xmlns:a="http://schemas.openxmlformats.org/drawingml/2006/main" algn="just"/>
            <a:r xmlns:a="http://schemas.openxmlformats.org/drawingml/2006/main">
              <a:rPr lang="en" sz="2600" dirty="0" smtClean="0"/>
              <a:t>*crepitations are the result of the action of anaerobic bacteria</a:t>
            </a:r>
          </a:p>
          <a:p>
            <a:pPr xmlns:a="http://schemas.openxmlformats.org/drawingml/2006/main" algn="just"/>
            <a:r xmlns:a="http://schemas.openxmlformats.org/drawingml/2006/main">
              <a:rPr lang="en" sz="2600" dirty="0" smtClean="0"/>
              <a:t>sometimes there is also necrotizing fascitis, which may follow the descent of the process into the middle chest</a:t>
            </a:r>
            <a:endParaRPr xmlns:a="http://schemas.openxmlformats.org/drawingml/2006/main" lang="en-US" sz="2600" dirty="0"/>
          </a:p>
        </p:txBody>
      </p:sp>
    </p:spTree>
    <p:extLst>
      <p:ext uri="{BB962C8B-B14F-4D97-AF65-F5344CB8AC3E}">
        <p14:creationId xmlns:p14="http://schemas.microsoft.com/office/powerpoint/2010/main" val="1801057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normAutofit fontScale="92500" lnSpcReduction="20000"/>
          </a:bodyPr>
          <a:lstStyle/>
          <a:p>
            <a:pPr xmlns:a="http://schemas.openxmlformats.org/drawingml/2006/main" marL="0" indent="0" algn="ctr">
              <a:buNone/>
            </a:pPr>
            <a:r xmlns:a="http://schemas.openxmlformats.org/drawingml/2006/main">
              <a:rPr lang="en" b="1" dirty="0"/>
              <a:t>Inflammatory diseases of the mediastinum</a:t>
            </a:r>
          </a:p>
          <a:p>
            <a:pPr xmlns:a="http://schemas.openxmlformats.org/drawingml/2006/main" marL="0" indent="0" algn="ctr">
              <a:buNone/>
            </a:pPr>
            <a:r xmlns:a="http://schemas.openxmlformats.org/drawingml/2006/main">
              <a:rPr lang="en" b="1" i="1" dirty="0"/>
              <a:t>MEDIASTINITIS</a:t>
            </a:r>
          </a:p>
          <a:p>
            <a:pPr xmlns:a="http://schemas.openxmlformats.org/drawingml/2006/main" algn="just"/>
            <a:r xmlns:a="http://schemas.openxmlformats.org/drawingml/2006/main">
              <a:rPr lang="en" dirty="0" smtClean="0"/>
              <a:t>DIAGNOSIS is established on the basis of anamnestic data, clinical picture, lab. blood analysis and radiological methods</a:t>
            </a:r>
          </a:p>
          <a:p>
            <a:pPr xmlns:a="http://schemas.openxmlformats.org/drawingml/2006/main" algn="just"/>
            <a:r xmlns:a="http://schemas.openxmlformats.org/drawingml/2006/main">
              <a:rPr lang="en" dirty="0" smtClean="0"/>
              <a:t>THERAPY must be fast in order to eradicate the infection!!!</a:t>
            </a:r>
          </a:p>
          <a:p>
            <a:pPr xmlns:a="http://schemas.openxmlformats.org/drawingml/2006/main" algn="just"/>
            <a:r xmlns:a="http://schemas.openxmlformats.org/drawingml/2006/main">
              <a:rPr lang="en" dirty="0" smtClean="0"/>
              <a:t>in the treatment, attention must be paid to the compensation of blood elements and electrolytes, the use of appropriate antibiotics along with surgical necrectomy and evacuation of the mediastinal collection</a:t>
            </a:r>
          </a:p>
          <a:p>
            <a:pPr xmlns:a="http://schemas.openxmlformats.org/drawingml/2006/main" algn="just"/>
            <a:r xmlns:a="http://schemas.openxmlformats.org/drawingml/2006/main">
              <a:rPr lang="en" dirty="0" smtClean="0"/>
              <a:t>the outcome of treatment often cannot be guaranteed!!!</a:t>
            </a:r>
            <a:endParaRPr xmlns:a="http://schemas.openxmlformats.org/drawingml/2006/main" lang="en-US" dirty="0"/>
          </a:p>
        </p:txBody>
      </p:sp>
    </p:spTree>
    <p:extLst>
      <p:ext uri="{BB962C8B-B14F-4D97-AF65-F5344CB8AC3E}">
        <p14:creationId xmlns:p14="http://schemas.microsoft.com/office/powerpoint/2010/main" val="717842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lstStyle/>
          <a:p>
            <a:pPr xmlns:a="http://schemas.openxmlformats.org/drawingml/2006/main" marL="0" indent="0" algn="ctr">
              <a:buNone/>
            </a:pPr>
            <a:r xmlns:a="http://schemas.openxmlformats.org/drawingml/2006/main">
              <a:rPr lang="en" sz="2000" b="1" dirty="0"/>
              <a:t>Inflammatory diseases of the mediastinum</a:t>
            </a:r>
          </a:p>
          <a:p>
            <a:pPr xmlns:a="http://schemas.openxmlformats.org/drawingml/2006/main" marL="0" indent="0" algn="ctr">
              <a:buNone/>
            </a:pPr>
            <a:r xmlns:a="http://schemas.openxmlformats.org/drawingml/2006/main">
              <a:rPr lang="en" sz="2000" b="1" i="1" dirty="0"/>
              <a:t>MEDIASTINITIS</a:t>
            </a:r>
          </a:p>
          <a:p>
            <a:pPr marL="0" indent="0" algn="ctr">
              <a:buNone/>
            </a:pP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39798"/>
          <a:stretch/>
        </p:blipFill>
        <p:spPr>
          <a:xfrm>
            <a:off x="0" y="2209800"/>
            <a:ext cx="9144000" cy="4648200"/>
          </a:xfrm>
          <a:prstGeom prst="rect">
            <a:avLst/>
          </a:prstGeom>
        </p:spPr>
      </p:pic>
    </p:spTree>
    <p:extLst>
      <p:ext uri="{BB962C8B-B14F-4D97-AF65-F5344CB8AC3E}">
        <p14:creationId xmlns:p14="http://schemas.microsoft.com/office/powerpoint/2010/main" val="2977026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lstStyle/>
          <a:p>
            <a:pPr xmlns:a="http://schemas.openxmlformats.org/drawingml/2006/main" marL="0" indent="0" algn="ctr">
              <a:buNone/>
            </a:pPr>
            <a:r xmlns:a="http://schemas.openxmlformats.org/drawingml/2006/main">
              <a:rPr lang="en" sz="2000" b="1" dirty="0"/>
              <a:t>Inflammatory diseases of the mediastinum</a:t>
            </a:r>
          </a:p>
          <a:p>
            <a:pPr xmlns:a="http://schemas.openxmlformats.org/drawingml/2006/main" marL="0" indent="0" algn="ctr">
              <a:buNone/>
            </a:pPr>
            <a:r xmlns:a="http://schemas.openxmlformats.org/drawingml/2006/main">
              <a:rPr lang="en" sz="2000" b="1" i="1" dirty="0"/>
              <a:t>MEDIASTINITIS</a:t>
            </a:r>
          </a:p>
          <a:p>
            <a:pPr marL="0" indent="0" algn="ctr">
              <a:buNone/>
            </a:pP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6600" b="12525"/>
          <a:stretch/>
        </p:blipFill>
        <p:spPr>
          <a:xfrm rot="5400000">
            <a:off x="2251363" y="-41563"/>
            <a:ext cx="4641273" cy="9144003"/>
          </a:xfrm>
          <a:prstGeom prst="rect">
            <a:avLst/>
          </a:prstGeom>
        </p:spPr>
      </p:pic>
    </p:spTree>
    <p:extLst>
      <p:ext uri="{BB962C8B-B14F-4D97-AF65-F5344CB8AC3E}">
        <p14:creationId xmlns:p14="http://schemas.microsoft.com/office/powerpoint/2010/main" val="2470657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normAutofit lnSpcReduction="10000"/>
          </a:bodyPr>
          <a:lstStyle/>
          <a:p>
            <a:r xmlns:a="http://schemas.openxmlformats.org/drawingml/2006/main">
              <a:rPr lang="en" dirty="0" smtClean="0"/>
              <a:t>The mediastinum (middle chest) is the space between the mediastinal pleura of both hemithoraxes</a:t>
            </a:r>
          </a:p>
          <a:p>
            <a:r xmlns:a="http://schemas.openxmlformats.org/drawingml/2006/main">
              <a:rPr lang="en" dirty="0"/>
              <a:t>divided </a:t>
            </a:r>
            <a:r xmlns:a="http://schemas.openxmlformats.org/drawingml/2006/main">
              <a:rPr lang="en" dirty="0" smtClean="0"/>
              <a:t>into UPPER and LOWER, FRONT, MIDDLE and REAR</a:t>
            </a:r>
          </a:p>
          <a:p>
            <a:r xmlns:a="http://schemas.openxmlformats.org/drawingml/2006/main">
              <a:rPr lang="en" dirty="0" smtClean="0"/>
              <a:t>the boundary between the upper and lower mediastinum is </a:t>
            </a:r>
            <a:r xmlns:a="http://schemas.openxmlformats.org/drawingml/2006/main">
              <a:rPr lang="en" i="1" dirty="0" smtClean="0"/>
              <a:t>an imaginary line connecting the angle of Lewis with the intervertebral space T </a:t>
            </a:r>
            <a:r xmlns:a="http://schemas.openxmlformats.org/drawingml/2006/main">
              <a:rPr lang="en" i="1" dirty="0" smtClean="0"/>
              <a:t>h </a:t>
            </a:r>
            <a:r xmlns:a="http://schemas.openxmlformats.org/drawingml/2006/main">
              <a:rPr lang="en" i="1" dirty="0" smtClean="0"/>
              <a:t>4-T </a:t>
            </a:r>
            <a:r xmlns:a="http://schemas.openxmlformats.org/drawingml/2006/main">
              <a:rPr lang="en" i="1" dirty="0" smtClean="0"/>
              <a:t>h </a:t>
            </a:r>
            <a:r xmlns:a="http://schemas.openxmlformats.org/drawingml/2006/main">
              <a:rPr lang="en" i="1" dirty="0" smtClean="0"/>
              <a:t>5</a:t>
            </a:r>
            <a:r xmlns:a="http://schemas.openxmlformats.org/drawingml/2006/main">
              <a:rPr lang="en" dirty="0" smtClean="0"/>
              <a:t> </a:t>
            </a:r>
          </a:p>
          <a:p>
            <a:r xmlns:a="http://schemas.openxmlformats.org/drawingml/2006/main">
              <a:rPr lang="en" u="sng" dirty="0" smtClean="0"/>
              <a:t>front</a:t>
            </a:r>
            <a:r xmlns:a="http://schemas.openxmlformats.org/drawingml/2006/main">
              <a:rPr lang="en" dirty="0" smtClean="0"/>
              <a:t> </a:t>
            </a:r>
            <a:r xmlns:a="http://schemas.openxmlformats.org/drawingml/2006/main">
              <a:rPr lang="en" smtClean="0"/>
              <a:t>the mediastinum </a:t>
            </a:r>
            <a:r xmlns:a="http://schemas.openxmlformats.org/drawingml/2006/main">
              <a:rPr lang="en" dirty="0" smtClean="0"/>
              <a:t>extends from the back of the sternum to the front of the pericardium, where it passes into </a:t>
            </a:r>
            <a:r xmlns:a="http://schemas.openxmlformats.org/drawingml/2006/main">
              <a:rPr lang="en" u="sng" dirty="0" smtClean="0"/>
              <a:t>the middle </a:t>
            </a:r>
            <a:r xmlns:a="http://schemas.openxmlformats.org/drawingml/2006/main">
              <a:rPr lang="en" dirty="0" smtClean="0"/>
              <a:t>, which extends to the back of the pericardium, where </a:t>
            </a:r>
            <a:r xmlns:a="http://schemas.openxmlformats.org/drawingml/2006/main">
              <a:rPr lang="en" u="sng" dirty="0" smtClean="0"/>
              <a:t>the posterior </a:t>
            </a:r>
            <a:r xmlns:a="http://schemas.openxmlformats.org/drawingml/2006/main">
              <a:rPr lang="en" dirty="0" smtClean="0"/>
              <a:t>mediastinum begins</a:t>
            </a:r>
            <a:endParaRPr xmlns:a="http://schemas.openxmlformats.org/drawingml/2006/main" lang="en-US" dirty="0"/>
          </a:p>
        </p:txBody>
      </p:sp>
    </p:spTree>
    <p:extLst>
      <p:ext uri="{BB962C8B-B14F-4D97-AF65-F5344CB8AC3E}">
        <p14:creationId xmlns:p14="http://schemas.microsoft.com/office/powerpoint/2010/main" val="22942251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lstStyle/>
          <a:p>
            <a:pPr xmlns:a="http://schemas.openxmlformats.org/drawingml/2006/main" marL="0" indent="0" algn="ctr">
              <a:buNone/>
            </a:pPr>
            <a:r xmlns:a="http://schemas.openxmlformats.org/drawingml/2006/main">
              <a:rPr lang="en" sz="2800" b="1" dirty="0"/>
              <a:t>Inflammatory diseases of the mediastinum</a:t>
            </a:r>
          </a:p>
          <a:p>
            <a:pPr xmlns:a="http://schemas.openxmlformats.org/drawingml/2006/main" marL="0" indent="0" algn="ctr">
              <a:buNone/>
            </a:pPr>
            <a:r xmlns:a="http://schemas.openxmlformats.org/drawingml/2006/main">
              <a:rPr lang="en" sz="2800" b="1" i="1" dirty="0"/>
              <a:t>MEDIASTINITIS</a:t>
            </a:r>
          </a:p>
          <a:p>
            <a:pPr xmlns:a="http://schemas.openxmlformats.org/drawingml/2006/main" algn="just"/>
            <a:r xmlns:a="http://schemas.openxmlformats.org/drawingml/2006/main">
              <a:rPr lang="en" dirty="0" smtClean="0"/>
              <a:t>chronic mediastinitis is a disease that most often affects the lymph nodes in the mediastinum, leading to their collimation</a:t>
            </a:r>
          </a:p>
          <a:p>
            <a:pPr xmlns:a="http://schemas.openxmlformats.org/drawingml/2006/main" algn="just"/>
            <a:r xmlns:a="http://schemas.openxmlformats.org/drawingml/2006/main">
              <a:rPr lang="en" dirty="0" smtClean="0"/>
              <a:t>it is most often seen in GRANULOMATOUS INFECTIONS (tuberculosis, actinomycosis, histoplasmosis...)</a:t>
            </a:r>
          </a:p>
          <a:p>
            <a:pPr xmlns:a="http://schemas.openxmlformats.org/drawingml/2006/main" algn="just"/>
            <a:r xmlns:a="http://schemas.openxmlformats.org/drawingml/2006/main">
              <a:rPr lang="en" dirty="0" smtClean="0"/>
              <a:t>another name is </a:t>
            </a:r>
            <a:r xmlns:a="http://schemas.openxmlformats.org/drawingml/2006/main">
              <a:rPr lang="en" i="1" dirty="0" smtClean="0"/>
              <a:t>sclerosing mediastinitis</a:t>
            </a:r>
            <a:endParaRPr xmlns:a="http://schemas.openxmlformats.org/drawingml/2006/main" lang="en-US" dirty="0"/>
          </a:p>
        </p:txBody>
      </p:sp>
    </p:spTree>
    <p:extLst>
      <p:ext uri="{BB962C8B-B14F-4D97-AF65-F5344CB8AC3E}">
        <p14:creationId xmlns:p14="http://schemas.microsoft.com/office/powerpoint/2010/main" val="2349127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lstStyle/>
          <a:p>
            <a:pPr xmlns:a="http://schemas.openxmlformats.org/drawingml/2006/main" marL="0" indent="0" algn="ctr">
              <a:buNone/>
            </a:pPr>
            <a:r xmlns:a="http://schemas.openxmlformats.org/drawingml/2006/main">
              <a:rPr lang="en" sz="2800" b="1" dirty="0"/>
              <a:t>Inflammatory diseases of the mediastinum</a:t>
            </a:r>
          </a:p>
          <a:p>
            <a:pPr xmlns:a="http://schemas.openxmlformats.org/drawingml/2006/main" marL="0" indent="0" algn="ctr">
              <a:buNone/>
            </a:pPr>
            <a:r xmlns:a="http://schemas.openxmlformats.org/drawingml/2006/main">
              <a:rPr lang="en" sz="2800" b="1" i="1" dirty="0"/>
              <a:t>MEDIASTINITIS</a:t>
            </a:r>
          </a:p>
          <a:p>
            <a:r xmlns:a="http://schemas.openxmlformats.org/drawingml/2006/main">
              <a:rPr lang="en" dirty="0" smtClean="0"/>
              <a:t>CLINICAL PICTURE of the disease is usually non-specific, mild</a:t>
            </a:r>
          </a:p>
          <a:p>
            <a:r xmlns:a="http://schemas.openxmlformats.org/drawingml/2006/main">
              <a:rPr lang="en" dirty="0" smtClean="0"/>
              <a:t>more significant clinical manifestations are the appearance of swollen lymph nodes on the neck, superior vena cava obstruction syndrome, swallowing problems, hoarseness</a:t>
            </a:r>
            <a:endParaRPr xmlns:a="http://schemas.openxmlformats.org/drawingml/2006/main" lang="en-US" dirty="0"/>
          </a:p>
        </p:txBody>
      </p:sp>
    </p:spTree>
    <p:extLst>
      <p:ext uri="{BB962C8B-B14F-4D97-AF65-F5344CB8AC3E}">
        <p14:creationId xmlns:p14="http://schemas.microsoft.com/office/powerpoint/2010/main" val="24121943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normAutofit fontScale="92500" lnSpcReduction="10000"/>
          </a:bodyPr>
          <a:lstStyle/>
          <a:p>
            <a:pPr xmlns:a="http://schemas.openxmlformats.org/drawingml/2006/main" marL="0" indent="0" algn="ctr">
              <a:buNone/>
            </a:pPr>
            <a:r xmlns:a="http://schemas.openxmlformats.org/drawingml/2006/main">
              <a:rPr lang="en" sz="2400" b="1" dirty="0"/>
              <a:t>Inflammatory diseases of the mediastinum</a:t>
            </a:r>
          </a:p>
          <a:p>
            <a:pPr xmlns:a="http://schemas.openxmlformats.org/drawingml/2006/main" marL="0" indent="0" algn="ctr">
              <a:buNone/>
            </a:pPr>
            <a:r xmlns:a="http://schemas.openxmlformats.org/drawingml/2006/main">
              <a:rPr lang="en" sz="2400" b="1" i="1" dirty="0"/>
              <a:t>MEDIASTINITIS</a:t>
            </a:r>
          </a:p>
          <a:p>
            <a:pPr xmlns:a="http://schemas.openxmlformats.org/drawingml/2006/main" algn="just"/>
            <a:r xmlns:a="http://schemas.openxmlformats.org/drawingml/2006/main">
              <a:rPr lang="en" dirty="0" smtClean="0"/>
              <a:t>DIAGNOSIS </a:t>
            </a:r>
            <a:r xmlns:a="http://schemas.openxmlformats.org/drawingml/2006/main">
              <a:rPr lang="en" dirty="0"/>
              <a:t>is established on the basis of anamnestic data, clinical picture, lab. blood analysis and radiological methods</a:t>
            </a:r>
          </a:p>
          <a:p>
            <a:pPr xmlns:a="http://schemas.openxmlformats.org/drawingml/2006/main" algn="just"/>
            <a:r xmlns:a="http://schemas.openxmlformats.org/drawingml/2006/main">
              <a:rPr lang="en" dirty="0" smtClean="0"/>
              <a:t>THERAPY is usually conservative, directed at the cause of the infection</a:t>
            </a:r>
          </a:p>
          <a:p>
            <a:pPr xmlns:a="http://schemas.openxmlformats.org/drawingml/2006/main" algn="just"/>
            <a:r xmlns:a="http://schemas.openxmlformats.org/drawingml/2006/main">
              <a:rPr lang="en" dirty="0" smtClean="0"/>
              <a:t>surgical treatment is changed in situations where there are complications that the disease can bring (constrictive pericarditis, obstruction of the superior vena cava, disorders of the function and patency of the esophagus)</a:t>
            </a:r>
            <a:endParaRPr xmlns:a="http://schemas.openxmlformats.org/drawingml/2006/main" lang="en-US" dirty="0"/>
          </a:p>
        </p:txBody>
      </p:sp>
    </p:spTree>
    <p:extLst>
      <p:ext uri="{BB962C8B-B14F-4D97-AF65-F5344CB8AC3E}">
        <p14:creationId xmlns:p14="http://schemas.microsoft.com/office/powerpoint/2010/main" val="530291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pic>
        <p:nvPicPr>
          <p:cNvPr id="4" name="Content Placeholder 3"/>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b="7948"/>
          <a:stretch/>
        </p:blipFill>
        <p:spPr>
          <a:xfrm>
            <a:off x="762000" y="1527175"/>
            <a:ext cx="7696200" cy="4873625"/>
          </a:xfrm>
        </p:spPr>
      </p:pic>
    </p:spTree>
    <p:extLst>
      <p:ext uri="{BB962C8B-B14F-4D97-AF65-F5344CB8AC3E}">
        <p14:creationId xmlns:p14="http://schemas.microsoft.com/office/powerpoint/2010/main" val="4007617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301752" y="1524000"/>
            <a:ext cx="8689848" cy="732974"/>
          </a:xfrm>
        </p:spPr>
        <p:txBody>
          <a:bodyPr/>
          <a:lstStyle/>
          <a:p>
            <a:pPr algn="ctr"/>
            <a:endParaRPr lang="sr-Cyrl-RS" sz="1800" dirty="0" smtClean="0">
              <a:solidFill>
                <a:schemeClr val="tx1"/>
              </a:solidFill>
            </a:endParaRPr>
          </a:p>
          <a:p>
            <a:pPr xmlns:a="http://schemas.openxmlformats.org/drawingml/2006/main" algn="ctr"/>
            <a:r xmlns:a="http://schemas.openxmlformats.org/drawingml/2006/main">
              <a:rPr lang="en" sz="1800" dirty="0" smtClean="0">
                <a:solidFill>
                  <a:schemeClr val="tx1"/>
                </a:solidFill>
              </a:rPr>
              <a:t>DIAGNOSTIC </a:t>
            </a:r>
            <a:r xmlns:a="http://schemas.openxmlformats.org/drawingml/2006/main">
              <a:rPr lang="en" sz="1800" dirty="0">
                <a:solidFill>
                  <a:schemeClr val="tx1"/>
                </a:solidFill>
              </a:rPr>
              <a:t>METHODS in examining mediastinal diseases can be divided into </a:t>
            </a:r>
            <a:r xmlns:a="http://schemas.openxmlformats.org/drawingml/2006/main">
              <a:rPr lang="en" sz="1800" u="sng" dirty="0">
                <a:solidFill>
                  <a:schemeClr val="tx1"/>
                </a:solidFill>
              </a:rPr>
              <a:t>non-invasive </a:t>
            </a:r>
            <a:r xmlns:a="http://schemas.openxmlformats.org/drawingml/2006/main">
              <a:rPr lang="en" sz="1800" dirty="0">
                <a:solidFill>
                  <a:schemeClr val="tx1"/>
                </a:solidFill>
              </a:rPr>
              <a:t>and </a:t>
            </a:r>
            <a:r xmlns:a="http://schemas.openxmlformats.org/drawingml/2006/main">
              <a:rPr lang="en" sz="1800" u="sng" dirty="0">
                <a:solidFill>
                  <a:schemeClr val="tx1"/>
                </a:solidFill>
              </a:rPr>
              <a:t>invasive</a:t>
            </a:r>
            <a:endParaRPr xmlns:a="http://schemas.openxmlformats.org/drawingml/2006/main" lang="en-US" sz="1800" dirty="0">
              <a:solidFill>
                <a:schemeClr val="tx1"/>
              </a:solidFill>
            </a:endParaRPr>
          </a:p>
          <a:p>
            <a:endParaRPr lang="en-US" dirty="0"/>
          </a:p>
        </p:txBody>
      </p:sp>
      <p:sp>
        <p:nvSpPr>
          <p:cNvPr id="3" name="Content Placeholder 2"/>
          <p:cNvSpPr>
            <a:spLocks noGrp="1"/>
          </p:cNvSpPr>
          <p:nvPr>
            <p:ph sz="quarter" idx="2"/>
          </p:nvPr>
        </p:nvSpPr>
        <p:spPr/>
        <p:txBody>
          <a:bodyPr/>
          <a:lstStyle/>
          <a:p>
            <a:pPr xmlns:a="http://schemas.openxmlformats.org/drawingml/2006/main" algn="ctr"/>
            <a:r xmlns:a="http://schemas.openxmlformats.org/drawingml/2006/main">
              <a:rPr lang="en" sz="2800" u="sng" dirty="0" smtClean="0"/>
              <a:t>non-invasive</a:t>
            </a:r>
          </a:p>
          <a:p>
            <a:pPr xmlns:a="http://schemas.openxmlformats.org/drawingml/2006/main" marL="514350" indent="-514350">
              <a:buFont typeface="+mj-lt"/>
              <a:buAutoNum type="arabicPeriod"/>
            </a:pPr>
            <a:r xmlns:a="http://schemas.openxmlformats.org/drawingml/2006/main">
              <a:rPr lang="en" sz="1800" dirty="0" smtClean="0"/>
              <a:t>radiological methods (radiography, MSCT, PET, MR...)</a:t>
            </a:r>
          </a:p>
          <a:p>
            <a:pPr xmlns:a="http://schemas.openxmlformats.org/drawingml/2006/main" marL="514350" indent="-514350">
              <a:buFont typeface="+mj-lt"/>
              <a:buAutoNum type="arabicPeriod"/>
            </a:pPr>
            <a:r xmlns:a="http://schemas.openxmlformats.org/drawingml/2006/main">
              <a:rPr lang="en" sz="1800" dirty="0" smtClean="0"/>
              <a:t>US methods</a:t>
            </a:r>
          </a:p>
          <a:p>
            <a:pPr xmlns:a="http://schemas.openxmlformats.org/drawingml/2006/main" marL="514350" indent="-514350">
              <a:buFont typeface="+mj-lt"/>
              <a:buAutoNum type="arabicPeriod"/>
            </a:pPr>
            <a:r xmlns:a="http://schemas.openxmlformats.org/drawingml/2006/main">
              <a:rPr lang="en" sz="1800" dirty="0" smtClean="0"/>
              <a:t>standard laboratory methods</a:t>
            </a:r>
          </a:p>
          <a:p>
            <a:pPr xmlns:a="http://schemas.openxmlformats.org/drawingml/2006/main" marL="514350" indent="-514350">
              <a:buFont typeface="+mj-lt"/>
              <a:buAutoNum type="arabicPeriod"/>
            </a:pPr>
            <a:r xmlns:a="http://schemas.openxmlformats.org/drawingml/2006/main">
              <a:rPr lang="en" sz="1800" dirty="0" smtClean="0"/>
              <a:t>examination of tumor markers...</a:t>
            </a:r>
            <a:endParaRPr xmlns:a="http://schemas.openxmlformats.org/drawingml/2006/main" lang="en-US" sz="1800" dirty="0"/>
          </a:p>
        </p:txBody>
      </p:sp>
      <p:sp>
        <p:nvSpPr>
          <p:cNvPr id="6" name="Content Placeholder 5"/>
          <p:cNvSpPr>
            <a:spLocks noGrp="1"/>
          </p:cNvSpPr>
          <p:nvPr>
            <p:ph sz="quarter" idx="4"/>
          </p:nvPr>
        </p:nvSpPr>
        <p:spPr/>
        <p:txBody>
          <a:bodyPr/>
          <a:lstStyle/>
          <a:p>
            <a:pPr xmlns:a="http://schemas.openxmlformats.org/drawingml/2006/main" algn="ctr"/>
            <a:r xmlns:a="http://schemas.openxmlformats.org/drawingml/2006/main">
              <a:rPr lang="en" sz="2800" u="sng" dirty="0" smtClean="0"/>
              <a:t>invasive</a:t>
            </a:r>
          </a:p>
          <a:p>
            <a:pPr xmlns:a="http://schemas.openxmlformats.org/drawingml/2006/main" marL="514350" indent="-514350">
              <a:buFont typeface="+mj-lt"/>
              <a:buAutoNum type="arabicPeriod"/>
            </a:pPr>
            <a:r xmlns:a="http://schemas.openxmlformats.org/drawingml/2006/main">
              <a:rPr lang="en" sz="1800" dirty="0" smtClean="0"/>
              <a:t>enoscopic methods</a:t>
            </a:r>
          </a:p>
          <a:p>
            <a:pPr xmlns:a="http://schemas.openxmlformats.org/drawingml/2006/main" marL="514350" indent="-514350">
              <a:buFont typeface="+mj-lt"/>
              <a:buAutoNum type="arabicPeriod"/>
            </a:pPr>
            <a:r xmlns:a="http://schemas.openxmlformats.org/drawingml/2006/main">
              <a:rPr lang="en" sz="1800" dirty="0" smtClean="0"/>
              <a:t>puncture biopsies</a:t>
            </a:r>
          </a:p>
          <a:p>
            <a:pPr xmlns:a="http://schemas.openxmlformats.org/drawingml/2006/main" marL="514350" indent="-514350">
              <a:buFont typeface="+mj-lt"/>
              <a:buAutoNum type="arabicPeriod"/>
            </a:pPr>
            <a:r xmlns:a="http://schemas.openxmlformats.org/drawingml/2006/main">
              <a:rPr lang="en" sz="1800" dirty="0" smtClean="0"/>
              <a:t>surgical endoscopic methods</a:t>
            </a:r>
          </a:p>
          <a:p>
            <a:pPr xmlns:a="http://schemas.openxmlformats.org/drawingml/2006/main" marL="514350" indent="-514350">
              <a:buFont typeface="+mj-lt"/>
              <a:buAutoNum type="arabicPeriod"/>
            </a:pPr>
            <a:r xmlns:a="http://schemas.openxmlformats.org/drawingml/2006/main">
              <a:rPr lang="en" sz="1800" dirty="0" smtClean="0"/>
              <a:t>surgical biopsies</a:t>
            </a:r>
            <a:endParaRPr xmlns:a="http://schemas.openxmlformats.org/drawingml/2006/main" lang="en-US" sz="1800" dirty="0"/>
          </a:p>
        </p:txBody>
      </p:sp>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Tree>
    <p:extLst>
      <p:ext uri="{BB962C8B-B14F-4D97-AF65-F5344CB8AC3E}">
        <p14:creationId xmlns:p14="http://schemas.microsoft.com/office/powerpoint/2010/main" val="18749403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8" name="Content Placeholder 7"/>
          <p:cNvSpPr>
            <a:spLocks noGrp="1"/>
          </p:cNvSpPr>
          <p:nvPr>
            <p:ph sz="quarter" idx="1"/>
          </p:nvPr>
        </p:nvSpPr>
        <p:spPr/>
        <p:txBody>
          <a:bodyPr/>
          <a:lstStyle/>
          <a:p>
            <a:pPr xmlns:a="http://schemas.openxmlformats.org/drawingml/2006/main" marL="0" indent="0" algn="ctr">
              <a:buNone/>
            </a:pPr>
            <a:r xmlns:a="http://schemas.openxmlformats.org/drawingml/2006/main">
              <a:rPr lang="en" b="1" dirty="0" smtClean="0"/>
              <a:t>Thymus</a:t>
            </a:r>
          </a:p>
          <a:p>
            <a:pPr xmlns:a="http://schemas.openxmlformats.org/drawingml/2006/main" algn="ctr"/>
            <a:r xmlns:a="http://schemas.openxmlformats.org/drawingml/2006/main">
              <a:rPr lang="en" dirty="0" smtClean="0"/>
              <a:t>thymus (chest gland) is an organ located in the anterior-upper mediastinum and consists of two lobes</a:t>
            </a:r>
          </a:p>
          <a:p>
            <a:pPr xmlns:a="http://schemas.openxmlformats.org/drawingml/2006/main" algn="just"/>
            <a:r xmlns:a="http://schemas.openxmlformats.org/drawingml/2006/main">
              <a:rPr lang="en" dirty="0" smtClean="0"/>
              <a:t>the role of the thymus is in the immune maturation of the organism and is still not fully elucidated</a:t>
            </a:r>
          </a:p>
          <a:p>
            <a:pPr xmlns:a="http://schemas.openxmlformats.org/drawingml/2006/main" algn="just"/>
            <a:r xmlns:a="http://schemas.openxmlformats.org/drawingml/2006/main">
              <a:rPr lang="en" u="sng" dirty="0" smtClean="0"/>
              <a:t>Myasthenia Gravis </a:t>
            </a:r>
            <a:r xmlns:a="http://schemas.openxmlformats.org/drawingml/2006/main">
              <a:rPr lang="en" dirty="0" smtClean="0"/>
              <a:t>is a disease associated with functional and structural changes in the thymus</a:t>
            </a:r>
          </a:p>
          <a:p>
            <a:pPr xmlns:a="http://schemas.openxmlformats.org/drawingml/2006/main" algn="just"/>
            <a:r xmlns:a="http://schemas.openxmlformats.org/drawingml/2006/main">
              <a:rPr lang="en" dirty="0" smtClean="0"/>
              <a:t>treatment methods are combined curative and surgical</a:t>
            </a:r>
            <a:endParaRPr xmlns:a="http://schemas.openxmlformats.org/drawingml/2006/main" lang="en-US" dirty="0"/>
          </a:p>
        </p:txBody>
      </p:sp>
    </p:spTree>
    <p:extLst>
      <p:ext uri="{BB962C8B-B14F-4D97-AF65-F5344CB8AC3E}">
        <p14:creationId xmlns:p14="http://schemas.microsoft.com/office/powerpoint/2010/main" val="512706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lstStyle/>
          <a:p>
            <a:pPr xmlns:a="http://schemas.openxmlformats.org/drawingml/2006/main" marL="0" indent="0" algn="ctr">
              <a:buNone/>
            </a:pPr>
            <a:r xmlns:a="http://schemas.openxmlformats.org/drawingml/2006/main">
              <a:rPr lang="en" b="1" dirty="0" smtClean="0"/>
              <a:t>Tumors and cysts of the mediastinum</a:t>
            </a:r>
          </a:p>
          <a:p>
            <a:pPr xmlns:a="http://schemas.openxmlformats.org/drawingml/2006/main" algn="just"/>
            <a:r xmlns:a="http://schemas.openxmlformats.org/drawingml/2006/main">
              <a:rPr lang="en" dirty="0" smtClean="0"/>
              <a:t>represent mediastinal MASSES of different origins</a:t>
            </a:r>
          </a:p>
          <a:p>
            <a:pPr xmlns:a="http://schemas.openxmlformats.org/drawingml/2006/main" algn="just"/>
            <a:r xmlns:a="http://schemas.openxmlformats.org/drawingml/2006/main">
              <a:rPr lang="en" dirty="0" smtClean="0"/>
              <a:t>CLINICAL PICTURE varies from asymptomatic to pronounced symptoms (dysphagia, dyspnea, cyanosis, superior vena cava syndrome, myasthenic syndrome, thyrotoxicosis...)</a:t>
            </a:r>
          </a:p>
          <a:p>
            <a:pPr xmlns:a="http://schemas.openxmlformats.org/drawingml/2006/main" algn="just"/>
            <a:r xmlns:a="http://schemas.openxmlformats.org/drawingml/2006/main">
              <a:rPr lang="en" dirty="0" smtClean="0"/>
              <a:t>considering the location of the mass ie. "from where it starts its growth", we can classify these masses in the middle chest according to their location</a:t>
            </a:r>
          </a:p>
          <a:p>
            <a:pPr algn="just"/>
            <a:endParaRPr lang="en-US" dirty="0"/>
          </a:p>
        </p:txBody>
      </p:sp>
      <p:sp>
        <p:nvSpPr>
          <p:cNvPr id="4" name="Right Arrow 3"/>
          <p:cNvSpPr/>
          <p:nvPr/>
        </p:nvSpPr>
        <p:spPr>
          <a:xfrm>
            <a:off x="3429000" y="5867400"/>
            <a:ext cx="54102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3905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4" name="Content Placeholder 3"/>
          <p:cNvSpPr>
            <a:spLocks noGrp="1"/>
          </p:cNvSpPr>
          <p:nvPr>
            <p:ph sz="half" idx="1"/>
          </p:nvPr>
        </p:nvSpPr>
        <p:spPr>
          <a:xfrm>
            <a:off x="152400" y="1371600"/>
            <a:ext cx="2971800" cy="5029200"/>
          </a:xfrm>
        </p:spPr>
        <p:txBody>
          <a:bodyPr>
            <a:normAutofit/>
          </a:bodyPr>
          <a:lstStyle/>
          <a:p>
            <a:pPr xmlns:a="http://schemas.openxmlformats.org/drawingml/2006/main" marL="0" indent="0" algn="ctr">
              <a:buNone/>
            </a:pPr>
            <a:r xmlns:a="http://schemas.openxmlformats.org/drawingml/2006/main">
              <a:rPr lang="en" sz="1600" b="1" dirty="0" smtClean="0">
                <a:solidFill>
                  <a:srgbClr val="FF0000"/>
                </a:solidFill>
              </a:rPr>
              <a:t>Tumors of the upper and anterior mediastinum</a:t>
            </a:r>
          </a:p>
          <a:p>
            <a:pPr marL="0" indent="0" algn="ctr">
              <a:buNone/>
            </a:pPr>
            <a:endParaRPr lang="sr-Cyrl-RS" sz="1600" b="1" dirty="0">
              <a:solidFill>
                <a:srgbClr val="FF0000"/>
              </a:solidFill>
            </a:endParaRPr>
          </a:p>
          <a:p>
            <a:pPr marL="0" indent="0" algn="ctr">
              <a:buNone/>
            </a:pPr>
            <a:endParaRPr lang="sr-Cyrl-RS" sz="1600" b="1" dirty="0" smtClean="0">
              <a:solidFill>
                <a:srgbClr val="FF0000"/>
              </a:solidFill>
            </a:endParaRPr>
          </a:p>
          <a:p>
            <a:r xmlns:a="http://schemas.openxmlformats.org/drawingml/2006/main">
              <a:rPr lang="en" sz="1700" u="sng" dirty="0" smtClean="0"/>
              <a:t>retrosternal goiter</a:t>
            </a:r>
          </a:p>
          <a:p>
            <a:r xmlns:a="http://schemas.openxmlformats.org/drawingml/2006/main">
              <a:rPr lang="en" sz="1700" u="sng" dirty="0" smtClean="0"/>
              <a:t>retrosternal parathyroid gland</a:t>
            </a:r>
          </a:p>
          <a:p>
            <a:r xmlns:a="http://schemas.openxmlformats.org/drawingml/2006/main">
              <a:rPr lang="en" sz="1700" u="sng" dirty="0" smtClean="0"/>
              <a:t>thymus tumor</a:t>
            </a:r>
          </a:p>
          <a:p>
            <a:r xmlns:a="http://schemas.openxmlformats.org/drawingml/2006/main">
              <a:rPr lang="en" sz="1700" u="sng" dirty="0" smtClean="0"/>
              <a:t>aortic aneurysm</a:t>
            </a:r>
          </a:p>
          <a:p>
            <a:r xmlns:a="http://schemas.openxmlformats.org/drawingml/2006/main">
              <a:rPr lang="en" sz="1700" u="sng" dirty="0" smtClean="0"/>
              <a:t>teratomas and teratogenic cysts</a:t>
            </a:r>
          </a:p>
          <a:p>
            <a:r xmlns:a="http://schemas.openxmlformats.org/drawingml/2006/main">
              <a:rPr lang="en" sz="1700" u="sng" dirty="0" smtClean="0"/>
              <a:t>secondary cancer deposits</a:t>
            </a:r>
            <a:endParaRPr xmlns:a="http://schemas.openxmlformats.org/drawingml/2006/main" lang="en-US" sz="1700" u="sng" dirty="0"/>
          </a:p>
        </p:txBody>
      </p:sp>
      <p:sp>
        <p:nvSpPr>
          <p:cNvPr id="5" name="Content Placeholder 4"/>
          <p:cNvSpPr>
            <a:spLocks noGrp="1"/>
          </p:cNvSpPr>
          <p:nvPr>
            <p:ph sz="half" idx="2"/>
          </p:nvPr>
        </p:nvSpPr>
        <p:spPr>
          <a:xfrm>
            <a:off x="3124200" y="1371600"/>
            <a:ext cx="2971800" cy="5029200"/>
          </a:xfrm>
        </p:spPr>
        <p:txBody>
          <a:bodyPr>
            <a:normAutofit/>
          </a:bodyPr>
          <a:lstStyle/>
          <a:p>
            <a:pPr xmlns:a="http://schemas.openxmlformats.org/drawingml/2006/main" marL="0" indent="0" algn="ctr">
              <a:buNone/>
            </a:pPr>
            <a:r xmlns:a="http://schemas.openxmlformats.org/drawingml/2006/main">
              <a:rPr lang="en" sz="1600" b="1" dirty="0" smtClean="0">
                <a:solidFill>
                  <a:srgbClr val="FF0000"/>
                </a:solidFill>
              </a:rPr>
              <a:t>Tumors of the middle mediastinum</a:t>
            </a:r>
          </a:p>
          <a:p>
            <a:pPr marL="0" indent="0" algn="ctr">
              <a:buNone/>
            </a:pPr>
            <a:endParaRPr lang="sr-Cyrl-RS" sz="1600" b="1" dirty="0">
              <a:solidFill>
                <a:srgbClr val="FF0000"/>
              </a:solidFill>
            </a:endParaRPr>
          </a:p>
          <a:p>
            <a:pPr marL="0" indent="0" algn="ctr">
              <a:buNone/>
            </a:pPr>
            <a:endParaRPr lang="sr-Cyrl-RS" sz="1600" b="1" dirty="0" smtClean="0">
              <a:solidFill>
                <a:srgbClr val="FF0000"/>
              </a:solidFill>
            </a:endParaRPr>
          </a:p>
          <a:p>
            <a:r xmlns:a="http://schemas.openxmlformats.org/drawingml/2006/main">
              <a:rPr lang="en" sz="1600" u="sng" dirty="0" smtClean="0"/>
              <a:t>lymphoproliferative masses</a:t>
            </a:r>
          </a:p>
          <a:p>
            <a:r xmlns:a="http://schemas.openxmlformats.org/drawingml/2006/main">
              <a:rPr lang="en" sz="1600" u="sng" dirty="0" smtClean="0"/>
              <a:t>bronchogenic cysts</a:t>
            </a:r>
          </a:p>
          <a:p>
            <a:r xmlns:a="http://schemas.openxmlformats.org/drawingml/2006/main">
              <a:rPr lang="en" sz="1600" u="sng" dirty="0" smtClean="0"/>
              <a:t>granulomatous diseases (tuberculosis, sarcoidosis)</a:t>
            </a:r>
          </a:p>
          <a:p>
            <a:r xmlns:a="http://schemas.openxmlformats.org/drawingml/2006/main">
              <a:rPr lang="en" sz="1600" u="sng" dirty="0" smtClean="0"/>
              <a:t>pericardial and/or pleural cysts</a:t>
            </a:r>
          </a:p>
          <a:p>
            <a:r xmlns:a="http://schemas.openxmlformats.org/drawingml/2006/main">
              <a:rPr lang="en" sz="1600" u="sng" dirty="0" smtClean="0"/>
              <a:t>secondary cancer deposits</a:t>
            </a:r>
            <a:endParaRPr xmlns:a="http://schemas.openxmlformats.org/drawingml/2006/main" lang="en-US" sz="1600" u="sng" dirty="0"/>
          </a:p>
        </p:txBody>
      </p:sp>
      <p:sp>
        <p:nvSpPr>
          <p:cNvPr id="7" name="TextBox 6"/>
          <p:cNvSpPr txBox="1"/>
          <p:nvPr/>
        </p:nvSpPr>
        <p:spPr>
          <a:xfrm>
            <a:off x="6234545" y="1371600"/>
            <a:ext cx="2743200" cy="3693319"/>
          </a:xfrm>
          <a:prstGeom prst="rect">
            <a:avLst/>
          </a:prstGeom>
          <a:noFill/>
        </p:spPr>
        <p:txBody>
          <a:bodyPr wrap="square" rtlCol="0">
            <a:spAutoFit/>
          </a:bodyPr>
          <a:lstStyle/>
          <a:p>
            <a:pPr xmlns:a="http://schemas.openxmlformats.org/drawingml/2006/main" algn="ctr"/>
            <a:r xmlns:a="http://schemas.openxmlformats.org/drawingml/2006/main">
              <a:rPr lang="en" sz="1600" b="1" dirty="0" smtClean="0">
                <a:solidFill>
                  <a:srgbClr val="FF0000"/>
                </a:solidFill>
              </a:rPr>
              <a:t>Tumors of the posterior mediastinum</a:t>
            </a:r>
          </a:p>
          <a:p>
            <a:pPr algn="ctr"/>
            <a:endParaRPr lang="sr-Cyrl-RS" sz="1600" b="1" dirty="0">
              <a:solidFill>
                <a:srgbClr val="FF0000"/>
              </a:solidFill>
            </a:endParaRPr>
          </a:p>
          <a:p>
            <a:pPr algn="ctr"/>
            <a:endParaRPr lang="sr-Cyrl-RS" sz="1600" b="1" dirty="0" smtClean="0">
              <a:solidFill>
                <a:srgbClr val="FF0000"/>
              </a:solidFill>
            </a:endParaRPr>
          </a:p>
          <a:p>
            <a:pPr xmlns:a="http://schemas.openxmlformats.org/drawingml/2006/main" marL="285750" indent="-285750">
              <a:buFont typeface="Arial" pitchFamily="34" charset="0"/>
              <a:buChar char="•"/>
            </a:pPr>
            <a:r xmlns:a="http://schemas.openxmlformats.org/drawingml/2006/main">
              <a:rPr lang="en" sz="1700" u="sng" dirty="0" smtClean="0"/>
              <a:t>neurogenic tumors</a:t>
            </a:r>
          </a:p>
          <a:p>
            <a:pPr xmlns:a="http://schemas.openxmlformats.org/drawingml/2006/main" marL="285750" indent="-285750">
              <a:buFont typeface="Arial" pitchFamily="34" charset="0"/>
              <a:buChar char="•"/>
            </a:pPr>
            <a:r xmlns:a="http://schemas.openxmlformats.org/drawingml/2006/main">
              <a:rPr lang="en" sz="1700" u="sng" dirty="0" smtClean="0"/>
              <a:t>brochogenic cysts</a:t>
            </a:r>
          </a:p>
          <a:p>
            <a:pPr xmlns:a="http://schemas.openxmlformats.org/drawingml/2006/main" marL="285750" indent="-285750">
              <a:buFont typeface="Arial" pitchFamily="34" charset="0"/>
              <a:buChar char="•"/>
            </a:pPr>
            <a:r xmlns:a="http://schemas.openxmlformats.org/drawingml/2006/main">
              <a:rPr lang="en" sz="1700" u="sng" dirty="0" smtClean="0"/>
              <a:t>esophageal cysts</a:t>
            </a:r>
          </a:p>
          <a:p>
            <a:pPr xmlns:a="http://schemas.openxmlformats.org/drawingml/2006/main" marL="285750" indent="-285750">
              <a:buFont typeface="Arial" pitchFamily="34" charset="0"/>
              <a:buChar char="•"/>
            </a:pPr>
            <a:r xmlns:a="http://schemas.openxmlformats.org/drawingml/2006/main">
              <a:rPr lang="en" sz="1700" u="sng" dirty="0" smtClean="0"/>
              <a:t>enterogenic cysts</a:t>
            </a:r>
          </a:p>
          <a:p>
            <a:pPr xmlns:a="http://schemas.openxmlformats.org/drawingml/2006/main" marL="285750" indent="-285750">
              <a:buFont typeface="Arial" pitchFamily="34" charset="0"/>
              <a:buChar char="•"/>
            </a:pPr>
            <a:r xmlns:a="http://schemas.openxmlformats.org/drawingml/2006/main">
              <a:rPr lang="en" sz="1700" u="sng" dirty="0" smtClean="0"/>
              <a:t>lymphoproliferative diseases</a:t>
            </a:r>
          </a:p>
          <a:p>
            <a:pPr xmlns:a="http://schemas.openxmlformats.org/drawingml/2006/main" marL="285750" indent="-285750">
              <a:buFont typeface="Arial" pitchFamily="34" charset="0"/>
              <a:buChar char="•"/>
            </a:pPr>
            <a:r xmlns:a="http://schemas.openxmlformats.org/drawingml/2006/main">
              <a:rPr lang="en" sz="1700" u="sng" dirty="0" smtClean="0"/>
              <a:t>secondary cancer deposits</a:t>
            </a:r>
          </a:p>
          <a:p>
            <a:pPr xmlns:a="http://schemas.openxmlformats.org/drawingml/2006/main" marL="285750" indent="-285750">
              <a:buFont typeface="Arial" pitchFamily="34" charset="0"/>
              <a:buChar char="•"/>
            </a:pPr>
            <a:r xmlns:a="http://schemas.openxmlformats.org/drawingml/2006/main">
              <a:rPr lang="en" sz="1700" u="sng" dirty="0" smtClean="0"/>
              <a:t>aneurysm of the thoracic part of the aorta</a:t>
            </a:r>
            <a:endParaRPr xmlns:a="http://schemas.openxmlformats.org/drawingml/2006/main" lang="sr-Cyrl-RS" sz="1700" u="sng" dirty="0"/>
          </a:p>
        </p:txBody>
      </p:sp>
    </p:spTree>
    <p:extLst>
      <p:ext uri="{BB962C8B-B14F-4D97-AF65-F5344CB8AC3E}">
        <p14:creationId xmlns:p14="http://schemas.microsoft.com/office/powerpoint/2010/main" val="2746540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6" name="Content Placeholder 5"/>
          <p:cNvSpPr>
            <a:spLocks noGrp="1"/>
          </p:cNvSpPr>
          <p:nvPr>
            <p:ph sz="quarter" idx="1"/>
          </p:nvPr>
        </p:nvSpPr>
        <p:spPr/>
        <p:txBody>
          <a:bodyPr/>
          <a:lstStyle/>
          <a:p>
            <a:pPr xmlns:a="http://schemas.openxmlformats.org/drawingml/2006/main" marL="0" indent="0" algn="ctr">
              <a:buNone/>
            </a:pPr>
            <a:r xmlns:a="http://schemas.openxmlformats.org/drawingml/2006/main">
              <a:rPr lang="en" b="1" dirty="0"/>
              <a:t>Tumors of the upper and anterior </a:t>
            </a:r>
            <a:r xmlns:a="http://schemas.openxmlformats.org/drawingml/2006/main">
              <a:rPr lang="en" b="1" dirty="0" smtClean="0"/>
              <a:t>mediastinum</a:t>
            </a:r>
            <a:endParaRPr xmlns:a="http://schemas.openxmlformats.org/drawingml/2006/main" lang="sr-Cyrl-RS" dirty="0" smtClean="0"/>
          </a:p>
          <a:p>
            <a:pPr xmlns:a="http://schemas.openxmlformats.org/drawingml/2006/main" algn="just"/>
            <a:r xmlns:a="http://schemas.openxmlformats.org/drawingml/2006/main">
              <a:rPr lang="en" i="1" dirty="0" smtClean="0"/>
              <a:t>retrosternal goiter, thymomas and thymic carcinomas, teratomas and teratogenic cysts </a:t>
            </a:r>
            <a:r xmlns:a="http://schemas.openxmlformats.org/drawingml/2006/main">
              <a:rPr lang="en" dirty="0" smtClean="0"/>
              <a:t>are the most common in this group</a:t>
            </a:r>
          </a:p>
          <a:p>
            <a:pPr xmlns:a="http://schemas.openxmlformats.org/drawingml/2006/main" algn="just"/>
            <a:r xmlns:a="http://schemas.openxmlformats.org/drawingml/2006/main">
              <a:rPr lang="en" dirty="0" smtClean="0"/>
              <a:t>CLINICAL PICTURE of the disease varies from asymptomatic to pronounced pathognomonic symptoms</a:t>
            </a:r>
          </a:p>
          <a:p>
            <a:pPr xmlns:a="http://schemas.openxmlformats.org/drawingml/2006/main" algn="just"/>
            <a:r xmlns:a="http://schemas.openxmlformats.org/drawingml/2006/main">
              <a:rPr lang="en" dirty="0" smtClean="0"/>
              <a:t>DIAGNOSIS is established on the basis of history, clinical findings, radiographic methods and biopsy</a:t>
            </a:r>
            <a:endParaRPr xmlns:a="http://schemas.openxmlformats.org/drawingml/2006/main" lang="en-US" dirty="0"/>
          </a:p>
        </p:txBody>
      </p:sp>
    </p:spTree>
    <p:extLst>
      <p:ext uri="{BB962C8B-B14F-4D97-AF65-F5344CB8AC3E}">
        <p14:creationId xmlns:p14="http://schemas.microsoft.com/office/powerpoint/2010/main" val="113831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xmlns:a="http://schemas.openxmlformats.org/drawingml/2006/main">
              <a:rPr lang="en" dirty="0"/>
              <a:t>MEDIASTINUM SURGERY</a:t>
            </a:r>
            <a:endParaRPr xmlns:a="http://schemas.openxmlformats.org/drawingml/2006/main" lang="en-US" dirty="0"/>
          </a:p>
        </p:txBody>
      </p:sp>
      <p:sp>
        <p:nvSpPr>
          <p:cNvPr id="3" name="Content Placeholder 2"/>
          <p:cNvSpPr>
            <a:spLocks noGrp="1"/>
          </p:cNvSpPr>
          <p:nvPr>
            <p:ph sz="quarter" idx="1"/>
          </p:nvPr>
        </p:nvSpPr>
        <p:spPr/>
        <p:txBody>
          <a:bodyPr/>
          <a:lstStyle/>
          <a:p>
            <a:pPr xmlns:a="http://schemas.openxmlformats.org/drawingml/2006/main" marL="0" indent="0" algn="ctr">
              <a:buNone/>
            </a:pPr>
            <a:r xmlns:a="http://schemas.openxmlformats.org/drawingml/2006/main">
              <a:rPr lang="en" b="1" dirty="0"/>
              <a:t>Tumors of the upper and anterior mediastinum</a:t>
            </a:r>
            <a:endParaRPr xmlns:a="http://schemas.openxmlformats.org/drawingml/2006/main" lang="sr-Cyrl-RS" dirty="0"/>
          </a:p>
          <a:p>
            <a:pPr xmlns:a="http://schemas.openxmlformats.org/drawingml/2006/main" algn="just"/>
            <a:r xmlns:a="http://schemas.openxmlformats.org/drawingml/2006/main">
              <a:rPr lang="en" dirty="0" smtClean="0"/>
              <a:t>THERAPY varies from surgical extirpation to a multidisciplinary oncological approach</a:t>
            </a:r>
          </a:p>
          <a:p>
            <a:pPr algn="just"/>
            <a:endParaRPr lang="sr-Cyrl-RS" dirty="0"/>
          </a:p>
          <a:p>
            <a:pPr xmlns:a="http://schemas.openxmlformats.org/drawingml/2006/main" marL="0" indent="0" algn="just">
              <a:buNone/>
            </a:pPr>
            <a:r xmlns:a="http://schemas.openxmlformats.org/drawingml/2006/main">
              <a:rPr lang="en" dirty="0" smtClean="0"/>
              <a:t>(* malignant tumors of the thymus, thymic carcinomas are considered oncologically inoperable after breaking the capsule and induction oncotherapy is carried out)</a:t>
            </a:r>
          </a:p>
        </p:txBody>
      </p:sp>
    </p:spTree>
    <p:extLst>
      <p:ext uri="{BB962C8B-B14F-4D97-AF65-F5344CB8AC3E}">
        <p14:creationId xmlns:p14="http://schemas.microsoft.com/office/powerpoint/2010/main" val="54129799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231</TotalTime>
  <Words>865</Words>
  <Application>Microsoft Office PowerPoint</Application>
  <PresentationFormat>On-screen Show (4:3)</PresentationFormat>
  <Paragraphs>135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Civic</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lpstr>ХИРУРГИЈА МЕДИЈАСТИНУМА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ХИРУРГИЈА МЕДИЈАСТИНУМА</dc:title>
  <dc:creator>User</dc:creator>
  <cp:lastModifiedBy>Windows User</cp:lastModifiedBy>
  <cp:revision>18</cp:revision>
  <dcterms:created xsi:type="dcterms:W3CDTF">2006-08-16T00:00:00Z</dcterms:created>
  <dcterms:modified xsi:type="dcterms:W3CDTF">2020-09-07T21:39:07Z</dcterms:modified>
</cp:coreProperties>
</file>