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123" d="100"/>
          <a:sy n="123" d="100"/>
        </p:scale>
        <p:origin x="-1284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 xmlns:a="http://schemas.openxmlformats.org/drawingml/2006/main">
              <a:rPr lang="en" dirty="0" smtClean="0"/>
              <a:t>Asst. Miloš Arsenijević, PhD</a:t>
            </a:r>
            <a:endParaRPr xmlns:a="http://schemas.openxmlformats.org/drawingml/2006/main"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 xmlns:a="http://schemas.openxmlformats.org/drawingml/2006/main">
              <a:rPr lang="en" dirty="0" smtClean="0"/>
              <a:t>LUNG SURGERY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2636834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19200"/>
            <a:ext cx="4343400" cy="5181600"/>
          </a:xfrm>
        </p:spPr>
      </p:pic>
    </p:spTree>
    <p:extLst>
      <p:ext uri="{BB962C8B-B14F-4D97-AF65-F5344CB8AC3E}">
        <p14:creationId xmlns:p14="http://schemas.microsoft.com/office/powerpoint/2010/main" val="3130142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458200" cy="638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sz="2000" b="1" dirty="0"/>
              <a:t>DISEASES </a:t>
            </a:r>
            <a:r xmlns:a="http://schemas.openxmlformats.org/drawingml/2006/main">
              <a:rPr lang="en" sz="2000" b="1" dirty="0" smtClean="0"/>
              <a:t>OF THE TRACHEA</a:t>
            </a:r>
          </a:p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u="sng" dirty="0" smtClean="0"/>
              <a:t>TRACHEOMALACIA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"SOFTENING" of the tracheal wall</a:t>
            </a:r>
          </a:p>
          <a:p>
            <a:pPr xmlns:a="http://schemas.openxmlformats.org/drawingml/2006/main" algn="just"/>
            <a:r xmlns:a="http://schemas.openxmlformats.org/drawingml/2006/main">
              <a:rPr lang="en" dirty="0"/>
              <a:t>more </a:t>
            </a:r>
            <a:r xmlns:a="http://schemas.openxmlformats.org/drawingml/2006/main">
              <a:rPr lang="en" dirty="0" smtClean="0"/>
              <a:t>often a consequence of intramural infection or trauma to the CARTILAGE part of the tracheal wall</a:t>
            </a:r>
          </a:p>
          <a:p>
            <a:r xmlns:a="http://schemas.openxmlformats.org/drawingml/2006/main">
              <a:rPr lang="en" dirty="0"/>
              <a:t>the CLINICAL PICTURE is dominated by dyspnea, stridor, </a:t>
            </a:r>
            <a:r xmlns:a="http://schemas.openxmlformats.org/drawingml/2006/main">
              <a:rPr lang="en" dirty="0"/>
              <a:t>wheezig, </a:t>
            </a:r>
            <a:r xmlns:a="http://schemas.openxmlformats.org/drawingml/2006/main">
              <a:rPr lang="en" dirty="0"/>
              <a:t>central cyanosis...</a:t>
            </a:r>
          </a:p>
          <a:p>
            <a:r xmlns:a="http://schemas.openxmlformats.org/drawingml/2006/main">
              <a:rPr lang="en" dirty="0"/>
              <a:t>DIAGNOSIS is established on the basis of anamnestic data on previous illnesses and/or interventions, clinical picture, </a:t>
            </a:r>
            <a:r xmlns:a="http://schemas.openxmlformats.org/drawingml/2006/main">
              <a:rPr lang="en" dirty="0" smtClean="0"/>
              <a:t>spirometry, </a:t>
            </a:r>
            <a:r xmlns:a="http://schemas.openxmlformats.org/drawingml/2006/main">
              <a:rPr lang="en" dirty="0"/>
              <a:t>IMAGEing </a:t>
            </a:r>
            <a:r xmlns:a="http://schemas.openxmlformats.org/drawingml/2006/main">
              <a:rPr lang="en" dirty="0" smtClean="0"/>
              <a:t>methods </a:t>
            </a:r>
            <a:r xmlns:a="http://schemas.openxmlformats.org/drawingml/2006/main">
              <a:rPr lang="en" dirty="0"/>
              <a:t>and bronchoscopy</a:t>
            </a:r>
          </a:p>
          <a:p>
            <a:pPr algn="just"/>
            <a:endParaRPr lang="sr-Cyrl-RS" dirty="0" smtClean="0"/>
          </a:p>
          <a:p>
            <a:pPr algn="just"/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109678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u="sng" dirty="0" smtClean="0"/>
              <a:t>TRACHEOMALACIA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THERAPY involves a surgical approach with resection and "T-T" anastomosis</a:t>
            </a:r>
          </a:p>
          <a:p>
            <a:r xmlns:a="http://schemas.openxmlformats.org/drawingml/2006/main">
              <a:rPr lang="en" dirty="0" smtClean="0"/>
              <a:t>Modern approach - "STENTING" of the tracheobronchial tree (unfortunately still without routine work due to the specific anatomy and tissue histomorphology)</a:t>
            </a:r>
          </a:p>
          <a:p>
            <a:pPr algn="just"/>
            <a:endParaRPr lang="sr-Cyrl-RS" dirty="0"/>
          </a:p>
          <a:p>
            <a:pPr algn="just"/>
            <a:endParaRPr lang="sr-Cyrl-RS" dirty="0" smtClean="0"/>
          </a:p>
          <a:p>
            <a:pPr algn="just"/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642676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u="sng" dirty="0" smtClean="0"/>
              <a:t>TRACHEA TUMORS</a:t>
            </a:r>
          </a:p>
          <a:p>
            <a:endParaRPr lang="sr-Cyrl-RS" dirty="0"/>
          </a:p>
          <a:p>
            <a:r xmlns:a="http://schemas.openxmlformats.org/drawingml/2006/main">
              <a:rPr lang="en" dirty="0" smtClean="0"/>
              <a:t>Primary tumors of the trachea are very rare</a:t>
            </a:r>
          </a:p>
          <a:p>
            <a:r xmlns:a="http://schemas.openxmlformats.org/drawingml/2006/main">
              <a:rPr lang="en" dirty="0" smtClean="0"/>
              <a:t>Secondary deposits (metastases) in the tracheal wall are also very rare</a:t>
            </a:r>
          </a:p>
          <a:p>
            <a:r xmlns:a="http://schemas.openxmlformats.org/drawingml/2006/main">
              <a:rPr lang="en" dirty="0" smtClean="0"/>
              <a:t>Tumors of surrounding structures that "grow" into the trachea are relatively common (esophagus, thyroid gland, lungs...)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831045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 xmlns:a="http://schemas.openxmlformats.org/drawingml/2006/main">
              <a:rPr lang="en" u="sng" dirty="0" smtClean="0"/>
              <a:t>BENIGN TRACHEA TUMORS</a:t>
            </a:r>
          </a:p>
          <a:p>
            <a:r xmlns:a="http://schemas.openxmlformats.org/drawingml/2006/main">
              <a:rPr lang="en" dirty="0" smtClean="0"/>
              <a:t>Papilloma</a:t>
            </a:r>
          </a:p>
          <a:p>
            <a:r xmlns:a="http://schemas.openxmlformats.org/drawingml/2006/main">
              <a:rPr lang="en" dirty="0" smtClean="0"/>
              <a:t>Chondroma</a:t>
            </a:r>
          </a:p>
          <a:p>
            <a:r xmlns:a="http://schemas.openxmlformats.org/drawingml/2006/main">
              <a:rPr lang="en" dirty="0" smtClean="0"/>
              <a:t>Schwanom</a:t>
            </a:r>
          </a:p>
          <a:p>
            <a:r xmlns:a="http://schemas.openxmlformats.org/drawingml/2006/main">
              <a:rPr lang="en" dirty="0" smtClean="0"/>
              <a:t>Lipoma</a:t>
            </a:r>
          </a:p>
          <a:p>
            <a:r xmlns:a="http://schemas.openxmlformats.org/drawingml/2006/main">
              <a:rPr lang="en" dirty="0"/>
              <a:t>Fibroma </a:t>
            </a:r>
            <a:r xmlns:a="http://schemas.openxmlformats.org/drawingml/2006/main">
              <a:rPr lang="en" dirty="0" smtClean="0"/>
              <a:t>_</a:t>
            </a:r>
            <a:endParaRPr xmlns:a="http://schemas.openxmlformats.org/drawingml/2006/main"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 xmlns:a="http://schemas.openxmlformats.org/drawingml/2006/main">
              <a:rPr lang="en" u="sng" dirty="0" smtClean="0"/>
              <a:t>MALIGNANT TUMORS OF THE TRACHEA</a:t>
            </a:r>
          </a:p>
          <a:p>
            <a:r xmlns:a="http://schemas.openxmlformats.org/drawingml/2006/main">
              <a:rPr lang="en" dirty="0" smtClean="0"/>
              <a:t>Squamous cell carcinoma</a:t>
            </a:r>
          </a:p>
          <a:p>
            <a:r xmlns:a="http://schemas.openxmlformats.org/drawingml/2006/main">
              <a:rPr lang="en" dirty="0" smtClean="0"/>
              <a:t>Cylinder</a:t>
            </a:r>
          </a:p>
          <a:p>
            <a:r xmlns:a="http://schemas.openxmlformats.org/drawingml/2006/main">
              <a:rPr lang="en" dirty="0" smtClean="0"/>
              <a:t>Carcinoid</a:t>
            </a:r>
          </a:p>
          <a:p>
            <a:r xmlns:a="http://schemas.openxmlformats.org/drawingml/2006/main">
              <a:rPr lang="en" dirty="0" smtClean="0"/>
              <a:t>Chondrosarcoma</a:t>
            </a:r>
          </a:p>
          <a:p>
            <a:r xmlns:a="http://schemas.openxmlformats.org/drawingml/2006/main">
              <a:rPr lang="en" dirty="0" smtClean="0"/>
              <a:t>Fibrosarcoma</a:t>
            </a:r>
          </a:p>
          <a:p>
            <a:r xmlns:a="http://schemas.openxmlformats.org/drawingml/2006/main">
              <a:rPr lang="en" dirty="0" smtClean="0"/>
              <a:t>Adenosquamous tumor...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508681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u="sng" dirty="0" smtClean="0"/>
              <a:t>TRACHEA TUMORS</a:t>
            </a:r>
          </a:p>
          <a:p>
            <a:r xmlns:a="http://schemas.openxmlformats.org/drawingml/2006/main">
              <a:rPr lang="en" dirty="0"/>
              <a:t>the CLINICAL PICTURE is dominated by dyspnea, stridor, </a:t>
            </a:r>
            <a:r xmlns:a="http://schemas.openxmlformats.org/drawingml/2006/main">
              <a:rPr lang="en" dirty="0"/>
              <a:t>wheezig, </a:t>
            </a:r>
            <a:r xmlns:a="http://schemas.openxmlformats.org/drawingml/2006/main">
              <a:rPr lang="en" dirty="0"/>
              <a:t>central cyanosis...</a:t>
            </a:r>
          </a:p>
          <a:p>
            <a:r xmlns:a="http://schemas.openxmlformats.org/drawingml/2006/main">
              <a:rPr lang="en" dirty="0"/>
              <a:t>DIAGNOSIS is established on the basis of anamnestic </a:t>
            </a:r>
            <a:r xmlns:a="http://schemas.openxmlformats.org/drawingml/2006/main">
              <a:rPr lang="en" dirty="0" smtClean="0"/>
              <a:t>data, </a:t>
            </a:r>
            <a:r xmlns:a="http://schemas.openxmlformats.org/drawingml/2006/main">
              <a:rPr lang="en" dirty="0"/>
              <a:t>clinical picture, </a:t>
            </a:r>
            <a:r xmlns:a="http://schemas.openxmlformats.org/drawingml/2006/main">
              <a:rPr lang="en" dirty="0" smtClean="0"/>
              <a:t>spirometry, </a:t>
            </a:r>
            <a:r xmlns:a="http://schemas.openxmlformats.org/drawingml/2006/main">
              <a:rPr lang="en" dirty="0"/>
              <a:t>IMAGEing </a:t>
            </a:r>
            <a:r xmlns:a="http://schemas.openxmlformats.org/drawingml/2006/main">
              <a:rPr lang="en" dirty="0" smtClean="0"/>
              <a:t>method </a:t>
            </a:r>
            <a:r xmlns:a="http://schemas.openxmlformats.org/drawingml/2006/main">
              <a:rPr lang="en" dirty="0"/>
              <a:t>and </a:t>
            </a:r>
            <a:r xmlns:a="http://schemas.openxmlformats.org/drawingml/2006/main">
              <a:rPr lang="en" dirty="0" smtClean="0"/>
              <a:t>bronchoscopy (rigid)</a:t>
            </a:r>
            <a:endParaRPr xmlns:a="http://schemas.openxmlformats.org/drawingml/2006/main" lang="sr-Cyrl-RS" dirty="0"/>
          </a:p>
          <a:p>
            <a:r xmlns:a="http://schemas.openxmlformats.org/drawingml/2006/main">
              <a:rPr lang="en" dirty="0"/>
              <a:t>THERAPY is most often surgical resection with </a:t>
            </a:r>
            <a:r xmlns:a="http://schemas.openxmlformats.org/drawingml/2006/main">
              <a:rPr lang="en" dirty="0" smtClean="0"/>
              <a:t>anastomosis </a:t>
            </a:r>
            <a:r xmlns:a="http://schemas.openxmlformats.org/drawingml/2006/main">
              <a:rPr lang="en" dirty="0"/>
              <a:t>of the ends, in some cases ENDOSCOPIC resection can also be performed.</a:t>
            </a:r>
          </a:p>
          <a:p>
            <a:endParaRPr lang="sr-Cyrl-RS" u="sng" dirty="0" smtClean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906920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en" dirty="0" smtClean="0"/>
              <a:t>SURGICAL LUNG INFECTIONS</a:t>
            </a:r>
          </a:p>
          <a:p>
            <a:pPr algn="just"/>
            <a:endParaRPr lang="sr-Cyrl-RS" dirty="0"/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infectious processes in the lung parenchyma that require surgical treatment: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Lung abscess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Bronchiectasis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Hydatid lung cyst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Tuberculosis of the lungs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487833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Lung abscess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acute localized purulent infection of the lung parenchyma with </a:t>
            </a:r>
            <a:r xmlns:a="http://schemas.openxmlformats.org/drawingml/2006/main">
              <a:rPr lang="en" dirty="0"/>
              <a:t>necrosis </a:t>
            </a:r>
            <a:r xmlns:a="http://schemas.openxmlformats.org/drawingml/2006/main">
              <a:rPr lang="en" dirty="0" smtClean="0"/>
              <a:t>and destruction thereof</a:t>
            </a:r>
          </a:p>
          <a:p>
            <a:r xmlns:a="http://schemas.openxmlformats.org/drawingml/2006/main">
              <a:rPr lang="en" u="sng" dirty="0"/>
              <a:t>e </a:t>
            </a:r>
            <a:r xmlns:a="http://schemas.openxmlformats.org/drawingml/2006/main">
              <a:rPr lang="en" u="sng" dirty="0" smtClean="0"/>
              <a:t>tiopathogenesis </a:t>
            </a:r>
            <a:r xmlns:a="http://schemas.openxmlformats.org/drawingml/2006/main">
              <a:rPr lang="en" dirty="0" smtClean="0"/>
              <a:t>is related to different bacterial pathogens </a:t>
            </a:r>
            <a:r xmlns:a="http://schemas.openxmlformats.org/drawingml/2006/main">
              <a:rPr lang="en" i="1" dirty="0" smtClean="0"/>
              <a:t>( </a:t>
            </a:r>
            <a:r xmlns:a="http://schemas.openxmlformats.org/drawingml/2006/main">
              <a:rPr lang="en" i="1" dirty="0" err="1" smtClean="0"/>
              <a:t>S.aureus </a:t>
            </a:r>
            <a:r xmlns:a="http://schemas.openxmlformats.org/drawingml/2006/main">
              <a:rPr lang="en" i="1" dirty="0" smtClean="0"/>
              <a:t>, </a:t>
            </a:r>
            <a:r xmlns:a="http://schemas.openxmlformats.org/drawingml/2006/main">
              <a:rPr lang="en" i="1" dirty="0" err="1" smtClean="0"/>
              <a:t>S.pyogenes </a:t>
            </a:r>
            <a:r xmlns:a="http://schemas.openxmlformats.org/drawingml/2006/main">
              <a:rPr lang="en" i="1" dirty="0" smtClean="0"/>
              <a:t>, </a:t>
            </a:r>
            <a:r xmlns:a="http://schemas.openxmlformats.org/drawingml/2006/main">
              <a:rPr lang="en" i="1" dirty="0" smtClean="0"/>
              <a:t>S. </a:t>
            </a:r>
            <a:r xmlns:a="http://schemas.openxmlformats.org/drawingml/2006/main">
              <a:rPr lang="en" i="1" dirty="0" err="1" smtClean="0"/>
              <a:t>pneumoniae </a:t>
            </a:r>
            <a:r xmlns:a="http://schemas.openxmlformats.org/drawingml/2006/main">
              <a:rPr lang="en" i="1" dirty="0" smtClean="0"/>
              <a:t>, </a:t>
            </a:r>
            <a:r xmlns:a="http://schemas.openxmlformats.org/drawingml/2006/main">
              <a:rPr lang="en" i="1" dirty="0" err="1" smtClean="0"/>
              <a:t>Klebsiella </a:t>
            </a:r>
            <a:r xmlns:a="http://schemas.openxmlformats.org/drawingml/2006/main">
              <a:rPr lang="en" i="1" dirty="0"/>
              <a:t>,</a:t>
            </a:r>
            <a:r xmlns:a="http://schemas.openxmlformats.org/drawingml/2006/main">
              <a:rPr lang="en" i="1" dirty="0" smtClean="0"/>
              <a:t> </a:t>
            </a:r>
            <a:r xmlns:a="http://schemas.openxmlformats.org/drawingml/2006/main">
              <a:rPr lang="en" i="1" dirty="0" err="1" smtClean="0"/>
              <a:t>Haemophilus </a:t>
            </a:r>
            <a:r xmlns:a="http://schemas.openxmlformats.org/drawingml/2006/main">
              <a:rPr lang="en" i="1" dirty="0"/>
              <a:t>, Pseudomonas, </a:t>
            </a:r>
            <a:r xmlns:a="http://schemas.openxmlformats.org/drawingml/2006/main">
              <a:rPr lang="en" i="1" dirty="0" err="1"/>
              <a:t>Nocardia </a:t>
            </a:r>
            <a:r xmlns:a="http://schemas.openxmlformats.org/drawingml/2006/main">
              <a:rPr lang="en" i="1" dirty="0" smtClean="0"/>
              <a:t>,</a:t>
            </a:r>
            <a:r xmlns:a="http://schemas.openxmlformats.org/drawingml/2006/main">
              <a:rPr lang="en" i="1" dirty="0" smtClean="0"/>
              <a:t> </a:t>
            </a:r>
            <a:r xmlns:a="http://schemas.openxmlformats.org/drawingml/2006/main">
              <a:rPr lang="en" i="1" dirty="0" err="1"/>
              <a:t>Actinomyces </a:t>
            </a:r>
            <a:r xmlns:a="http://schemas.openxmlformats.org/drawingml/2006/main">
              <a:rPr lang="en" i="1" dirty="0"/>
              <a:t>, </a:t>
            </a:r>
            <a:r xmlns:a="http://schemas.openxmlformats.org/drawingml/2006/main">
              <a:rPr lang="en" i="1" dirty="0" err="1"/>
              <a:t>Peptostreptococcus </a:t>
            </a:r>
            <a:r xmlns:a="http://schemas.openxmlformats.org/drawingml/2006/main">
              <a:rPr lang="en" i="1" dirty="0"/>
              <a:t>, </a:t>
            </a:r>
            <a:r xmlns:a="http://schemas.openxmlformats.org/drawingml/2006/main">
              <a:rPr lang="en" i="1" dirty="0" err="1"/>
              <a:t>Bacteroides </a:t>
            </a:r>
            <a:r xmlns:a="http://schemas.openxmlformats.org/drawingml/2006/main">
              <a:rPr lang="en" i="1" dirty="0"/>
              <a:t>, </a:t>
            </a:r>
            <a:r xmlns:a="http://schemas.openxmlformats.org/drawingml/2006/main">
              <a:rPr lang="en" i="1" dirty="0" err="1" smtClean="0"/>
              <a:t>Fusobacterium </a:t>
            </a:r>
            <a:r xmlns:a="http://schemas.openxmlformats.org/drawingml/2006/main">
              <a:rPr lang="en" i="1" dirty="0" smtClean="0"/>
              <a:t>)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mechanism of origin can be PRIMARY or SECONDARY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808545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Lung abscess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in the clinical picture there are THREE PHASES OF DEVELOPMENT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FIRST PHASE - bad general condition dominates, chest pain, unproductive cough, high body temperature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VOMIQUE </a:t>
            </a:r>
            <a:r xmlns:a="http://schemas.openxmlformats.org/drawingml/2006/main">
              <a:rPr lang="en" dirty="0" smtClean="0"/>
              <a:t>phase </a:t>
            </a:r>
            <a:r xmlns:a="http://schemas.openxmlformats.org/drawingml/2006/main">
              <a:rPr lang="en" dirty="0" smtClean="0"/>
              <a:t>in which the general condition of the patient improves, with the appearance of productive purulent sputum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THIRD PHASE – recovery phase, chronic purulent sputum in smaller quantity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785896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 smtClean="0"/>
              <a:t>Lung </a:t>
            </a:r>
            <a:endParaRPr xmlns:a="http://schemas.openxmlformats.org/drawingml/2006/main" lang="sr-Cyrl-RS" dirty="0" smtClean="0"/>
            <a:r xmlns:a="http://schemas.openxmlformats.org/drawingml/2006/main">
              <a:rPr lang="en" b="1" dirty="0"/>
              <a:t>abscess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in diagnostics, each of the three listed phases has its own specificities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in the FIRST PHASE, the appearance of a pneumonic focus in the lung parenchyma is observed on radiography</a:t>
            </a:r>
          </a:p>
          <a:p>
            <a:pPr xmlns:a="http://schemas.openxmlformats.org/drawingml/2006/main" algn="just"/>
            <a:r xmlns:a="http://schemas.openxmlformats.org/drawingml/2006/main">
              <a:rPr lang="en" i="1" u="sng" dirty="0" smtClean="0"/>
              <a:t>a hydroaeric level </a:t>
            </a:r>
            <a:r xmlns:a="http://schemas.openxmlformats.org/drawingml/2006/main">
              <a:rPr lang="en" dirty="0" smtClean="0"/>
              <a:t>inside the previously mentioned pneumonic focus </a:t>
            </a:r>
            <a:r xmlns:a="http://schemas.openxmlformats.org/drawingml/2006/main">
              <a:rPr lang="en" dirty="0" smtClean="0"/>
              <a:t>is observed on the radiograph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in the THIRD PHASE, a clearly delimited cavity in the parenchyma with liquid content and an air sickle above it can be seen on the radiograph of the lungs</a:t>
            </a:r>
            <a:endParaRPr xmlns:a="http://schemas.openxmlformats.org/drawingml/2006/main" lang="sr-Cyrl-RS" dirty="0"/>
          </a:p>
        </p:txBody>
      </p:sp>
    </p:spTree>
    <p:extLst>
      <p:ext uri="{BB962C8B-B14F-4D97-AF65-F5344CB8AC3E}">
        <p14:creationId xmlns:p14="http://schemas.microsoft.com/office/powerpoint/2010/main" val="4245627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en" dirty="0" smtClean="0"/>
              <a:t>Lungs are the organ through which gas exchange takes place and therefore participates in the process of RESPIRATION</a:t>
            </a:r>
          </a:p>
          <a:p>
            <a:pPr algn="ctr"/>
            <a:endParaRPr lang="sr-Cyrl-RS" dirty="0"/>
          </a:p>
          <a:p>
            <a:pPr xmlns:a="http://schemas.openxmlformats.org/drawingml/2006/main" algn="ctr"/>
            <a:r xmlns:a="http://schemas.openxmlformats.org/drawingml/2006/main">
              <a:rPr lang="en" dirty="0" smtClean="0"/>
              <a:t>They are located in the thorax (chest cavity) and consist of two lung wings, each individually connected by the hilus to the middle chest that separates the two lung wings.</a:t>
            </a:r>
          </a:p>
          <a:p>
            <a:pPr algn="ctr"/>
            <a:endParaRPr lang="sr-Cyrl-R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117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abscess </a:t>
            </a:r>
            <a:r xmlns:a="http://schemas.openxmlformats.org/drawingml/2006/main">
              <a:rPr lang="en" b="1" dirty="0" smtClean="0"/>
              <a:t>- first stage</a:t>
            </a:r>
            <a:endParaRPr xmlns:a="http://schemas.openxmlformats.org/drawingml/2006/main" lang="sr-Cyrl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 t="3380" r="38898" b="25384"/>
          <a:stretch/>
        </p:blipFill>
        <p:spPr>
          <a:xfrm>
            <a:off x="2362200" y="2057400"/>
            <a:ext cx="4271750" cy="373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62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Lung abscess - </a:t>
            </a:r>
            <a:r xmlns:a="http://schemas.openxmlformats.org/drawingml/2006/main">
              <a:rPr lang="en" b="1" dirty="0" smtClean="0"/>
              <a:t>second </a:t>
            </a:r>
            <a:r xmlns:a="http://schemas.openxmlformats.org/drawingml/2006/main">
              <a:rPr lang="en" b="1" dirty="0"/>
              <a:t>stage</a:t>
            </a:r>
            <a:endParaRPr xmlns:a="http://schemas.openxmlformats.org/drawingml/2006/main" lang="sr-Cyrl-R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65" b="14367"/>
          <a:stretch/>
        </p:blipFill>
        <p:spPr>
          <a:xfrm>
            <a:off x="2438400" y="2133600"/>
            <a:ext cx="4343400" cy="389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78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Lung abscess - </a:t>
            </a:r>
            <a:r xmlns:a="http://schemas.openxmlformats.org/drawingml/2006/main">
              <a:rPr lang="en" b="1" dirty="0" smtClean="0"/>
              <a:t>third stage</a:t>
            </a:r>
          </a:p>
          <a:p>
            <a:pPr marL="0" indent="0" algn="ctr">
              <a:buNone/>
            </a:pPr>
            <a:endParaRPr lang="sr-Cyrl-R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21074"/>
            <a:ext cx="4495800" cy="397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13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 smtClean="0"/>
              <a:t>Lung abscess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DIAGNOSIS is established on the basis of history, clinical picture, radiographic and other </a:t>
            </a:r>
            <a:r xmlns:a="http://schemas.openxmlformats.org/drawingml/2006/main">
              <a:rPr lang="en" dirty="0" smtClean="0"/>
              <a:t>imaging </a:t>
            </a:r>
            <a:r xmlns:a="http://schemas.openxmlformats.org/drawingml/2006/main">
              <a:rPr lang="en" dirty="0" smtClean="0"/>
              <a:t>methods, lab. blood and sputum analyses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THERAPY depends on the stage of the disease; in the first two stages, intensive antibiotic and supportive therapy is used, in the third stage, surgical treatment is carried out - OPERATIVE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4076224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 smtClean="0"/>
              <a:t>Bronchiectasis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represent an abnormal dilatation of one or more parts of the tracheobronchial tree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they can be CONGENITAL (inherited, in cystic fibrosis, Karttgener's syndrome...) and ACQUIRED (due to necrotizing pneumonia, granulomatous lung diseases, bronchial obstruction by tumor or foreign body...)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they can be CYLINDRICAL, FUSIFORM and SACULAR in appearance</a:t>
            </a:r>
            <a:endParaRPr xmlns:a="http://schemas.openxmlformats.org/drawingml/2006/main" lang="sr-Cyrl-R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67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 smtClean="0"/>
              <a:t>Bronchiectasis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clinical picture is dominated by recurrent pneumonia, coughing up thick purulent sputum </a:t>
            </a:r>
            <a:r xmlns:a="http://schemas.openxmlformats.org/drawingml/2006/main">
              <a:rPr lang="en" dirty="0"/>
              <a:t>, </a:t>
            </a:r>
            <a:r xmlns:a="http://schemas.openxmlformats.org/drawingml/2006/main">
              <a:rPr lang="en" dirty="0" smtClean="0"/>
              <a:t>often hemoptysis, dyspnea on exertion, central cyanosis, chest pain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complaints are more common in the morning hours due to the accumulation of secretions in the enlarged parts of the bronchial tree</a:t>
            </a:r>
            <a:endParaRPr xmlns:a="http://schemas.openxmlformats.org/drawingml/2006/main" lang="sr-Cyrl-RS" dirty="0"/>
          </a:p>
        </p:txBody>
      </p:sp>
    </p:spTree>
    <p:extLst>
      <p:ext uri="{BB962C8B-B14F-4D97-AF65-F5344CB8AC3E}">
        <p14:creationId xmlns:p14="http://schemas.microsoft.com/office/powerpoint/2010/main" val="3070816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 smtClean="0"/>
              <a:t>Bronchiectasis</a:t>
            </a:r>
          </a:p>
          <a:p>
            <a:pPr algn="just"/>
            <a:endParaRPr lang="sr-Cyrl-RS" b="1" dirty="0"/>
          </a:p>
          <a:p>
            <a:r xmlns:a="http://schemas.openxmlformats.org/drawingml/2006/main">
              <a:rPr lang="en" dirty="0" smtClean="0"/>
              <a:t>DIAGNOSIS is made on the basis of history, clinical picture, </a:t>
            </a:r>
            <a:r xmlns:a="http://schemas.openxmlformats.org/drawingml/2006/main">
              <a:rPr lang="en" dirty="0" smtClean="0"/>
              <a:t>imaging </a:t>
            </a:r>
            <a:r xmlns:a="http://schemas.openxmlformats.org/drawingml/2006/main">
              <a:rPr lang="en" dirty="0"/>
              <a:t>methods, lab. blood and </a:t>
            </a:r>
            <a:r xmlns:a="http://schemas.openxmlformats.org/drawingml/2006/main">
              <a:rPr lang="en" dirty="0" smtClean="0"/>
              <a:t>sputum analyses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THERAPY is conservative almost always except in situations where there is abundant hemoptysis and/or recurrent pneumonia; then surgical resection is used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535020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Hydatid </a:t>
            </a:r>
            <a:r xmlns:a="http://schemas.openxmlformats.org/drawingml/2006/main">
              <a:rPr lang="en" b="1" dirty="0" smtClean="0"/>
              <a:t>lung cyst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parasitic lung disease caused by </a:t>
            </a:r>
            <a:r xmlns:a="http://schemas.openxmlformats.org/drawingml/2006/main">
              <a:rPr lang="en" dirty="0" err="1"/>
              <a:t>Echinococcus</a:t>
            </a:r>
            <a:r xmlns:a="http://schemas.openxmlformats.org/drawingml/2006/main">
              <a:rPr lang="en" dirty="0"/>
              <a:t> </a:t>
            </a:r>
            <a:r xmlns:a="http://schemas.openxmlformats.org/drawingml/2006/main">
              <a:rPr lang="en" dirty="0" err="1" smtClean="0"/>
              <a:t>granulosus </a:t>
            </a:r>
            <a:r xmlns:a="http://schemas.openxmlformats.org/drawingml/2006/main">
              <a:rPr lang="en" dirty="0" smtClean="0"/>
              <a:t>-om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it is the LARVAL stage of this parasite that is most often found in the liver (70-80%), and then in the lungs (10-30%)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according to the growth type, the cyst can be UNILOCULAR and MULTILOCULAR</a:t>
            </a:r>
            <a:endParaRPr xmlns:a="http://schemas.openxmlformats.org/drawingml/2006/main" lang="sr-Cyrl-RS" dirty="0"/>
          </a:p>
        </p:txBody>
      </p:sp>
    </p:spTree>
    <p:extLst>
      <p:ext uri="{BB962C8B-B14F-4D97-AF65-F5344CB8AC3E}">
        <p14:creationId xmlns:p14="http://schemas.microsoft.com/office/powerpoint/2010/main" val="1299994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Hydatid lung cyst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cyst consists of WALL and CYSTIC FLUID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cyst wall consists of a PERICYST and a TRUE CYST (hydatid membrane)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PERICISTA consists of fibrous host tissue and surrounding compressed lung parenchyma; it belongs to the HOST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A REAL CYST consists of an outer layer (cuticle) and an inner layer (germinal layer).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5242710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Hydatid lung cyst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inside of the cyst is filled with liquid contents in which the "daughters of the cyst" - SCOLEXIS - swim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during growth and development in the lung parenchyma, the cyst can rupture spontaneously, which leads to scattering of the scoliosis and SEK. Echinococcosis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after rupture of the cyst, due to sec. infections SUPURATION the same, so they are divided into: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uncomplicated hydatid cysts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complicated </a:t>
            </a:r>
            <a:r xmlns:a="http://schemas.openxmlformats.org/drawingml/2006/main">
              <a:rPr lang="en" u="sng" dirty="0"/>
              <a:t>hydatid cysts</a:t>
            </a:r>
            <a:endParaRPr xmlns:a="http://schemas.openxmlformats.org/drawingml/2006/main" lang="en-US" u="sng" dirty="0"/>
          </a:p>
        </p:txBody>
      </p:sp>
    </p:spTree>
    <p:extLst>
      <p:ext uri="{BB962C8B-B14F-4D97-AF65-F5344CB8AC3E}">
        <p14:creationId xmlns:p14="http://schemas.microsoft.com/office/powerpoint/2010/main" val="301528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 xmlns:a="http://schemas.openxmlformats.org/drawingml/2006/main">
              <a:rPr lang="en" dirty="0" smtClean="0"/>
              <a:t>The right lung consists of THREE LOVES, the left lung consists of TWO LOVES</a:t>
            </a:r>
          </a:p>
          <a:p>
            <a:endParaRPr lang="sr-Cyrl-RS" dirty="0"/>
          </a:p>
          <a:p>
            <a:r xmlns:a="http://schemas.openxmlformats.org/drawingml/2006/main">
              <a:rPr lang="en" dirty="0" smtClean="0"/>
              <a:t>Each lobe is divided into LUNG SEGMENTS which follow the corresponding branches of pulmonary arteries and segmental bronchi</a:t>
            </a:r>
          </a:p>
          <a:p>
            <a:endParaRPr lang="sr-Cyrl-RS" dirty="0"/>
          </a:p>
          <a:p>
            <a:r xmlns:a="http://schemas.openxmlformats.org/drawingml/2006/main">
              <a:rPr lang="en" dirty="0" smtClean="0"/>
              <a:t>The final part of the "branching" of lung segments and subsegments is the LUNG LOBULUS as the smallest functional unit of the lung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34012103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Hydatid lung cyst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parasite usually reaches the lung parenchyma by INHALATION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CLINICAL PICTURE can be </a:t>
            </a:r>
            <a:r xmlns:a="http://schemas.openxmlformats.org/drawingml/2006/main">
              <a:rPr lang="en" i="1" dirty="0" smtClean="0"/>
              <a:t>asymptomatic for a long time </a:t>
            </a:r>
            <a:r xmlns:a="http://schemas.openxmlformats.org/drawingml/2006/main">
              <a:rPr lang="en" dirty="0" smtClean="0"/>
              <a:t>especially in the case of </a:t>
            </a:r>
            <a:r xmlns:a="http://schemas.openxmlformats.org/drawingml/2006/main">
              <a:rPr lang="en" u="sng" dirty="0" smtClean="0"/>
              <a:t>an uncomplicated cyst </a:t>
            </a:r>
            <a:r xmlns:a="http://schemas.openxmlformats.org/drawingml/2006/main">
              <a:rPr lang="en" dirty="0" smtClean="0"/>
              <a:t>or with mild symptoms such as an occasional dry cough or mild chest pain; in the case of </a:t>
            </a:r>
            <a:r xmlns:a="http://schemas.openxmlformats.org/drawingml/2006/main">
              <a:rPr lang="en" u="sng" dirty="0" smtClean="0"/>
              <a:t>a complicated cyst, </a:t>
            </a:r>
            <a:r xmlns:a="http://schemas.openxmlformats.org/drawingml/2006/main">
              <a:rPr lang="en" dirty="0" smtClean="0"/>
              <a:t>the symptomatology is more turbulent, there is coughing up of bitter-salty liquid, sharp pain and due to further complication of the cyst with suppuration, it may correspond to a lung abscess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34092231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Hydatid lung cyst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DIAGNOSIS is made on the basis of history (questions about pets and domestic animals), clinical picture, </a:t>
            </a:r>
            <a:r xmlns:a="http://schemas.openxmlformats.org/drawingml/2006/main">
              <a:rPr lang="en" dirty="0"/>
              <a:t>imaging methods, lab. blood and serum </a:t>
            </a:r>
            <a:r xmlns:a="http://schemas.openxmlformats.org/drawingml/2006/main">
              <a:rPr lang="en" dirty="0"/>
              <a:t>analyzes </a:t>
            </a:r>
            <a:r xmlns:a="http://schemas.openxmlformats.org/drawingml/2006/main">
              <a:rPr lang="en" dirty="0" smtClean="0"/>
              <a:t>(eosinophilia, serological test for specific antibodies)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THERAPY is operative with the use of antiparasitic drugs (albendazole, mebendazole, etc.)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24645355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Hydatid lung cyst</a:t>
            </a:r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58418"/>
            <a:ext cx="4267200" cy="4097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58418"/>
            <a:ext cx="4572000" cy="411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655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Tuberculosis </a:t>
            </a:r>
            <a:r xmlns:a="http://schemas.openxmlformats.org/drawingml/2006/main">
              <a:rPr lang="en" b="1" dirty="0" smtClean="0"/>
              <a:t>of the lungs</a:t>
            </a:r>
            <a:endParaRPr xmlns:a="http://schemas.openxmlformats.org/drawingml/2006/main" lang="sr-Latn-RS" b="1" dirty="0" smtClean="0"/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a disease caused by </a:t>
            </a:r>
            <a:r xmlns:a="http://schemas.openxmlformats.org/drawingml/2006/main">
              <a:rPr lang="en" dirty="0" smtClean="0"/>
              <a:t>M. tuberculosis </a:t>
            </a:r>
            <a:r xmlns:a="http://schemas.openxmlformats.org/drawingml/2006/main">
              <a:rPr lang="en" dirty="0" smtClean="0"/>
              <a:t>characterized by a GRANULOMATOUS TYPE of inflammation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until the discovery of tuberculostatics, it was often treated surgically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failure of drug therapy can be a reason for operative treatment of pulmonary tuberculosis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1788830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Tuberculosis of the lungs</a:t>
            </a:r>
            <a:endParaRPr xmlns:a="http://schemas.openxmlformats.org/drawingml/2006/main" lang="en-US" b="1" dirty="0"/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indications for surgical treatment are:</a:t>
            </a:r>
          </a:p>
          <a:p>
            <a:pPr xmlns:a="http://schemas.openxmlformats.org/drawingml/2006/main" marL="514350" indent="-514350">
              <a:buFont typeface="+mj-lt"/>
              <a:buAutoNum type="arabicPeriod"/>
            </a:pPr>
            <a:r xmlns:a="http://schemas.openxmlformats.org/drawingml/2006/main">
              <a:rPr lang="en" dirty="0" smtClean="0"/>
              <a:t>failure of drug therapy (multi-resistant tuberculosis)</a:t>
            </a:r>
          </a:p>
          <a:p>
            <a:pPr xmlns:a="http://schemas.openxmlformats.org/drawingml/2006/main" marL="514350" indent="-514350">
              <a:buFont typeface="+mj-lt"/>
              <a:buAutoNum type="arabicPeriod"/>
            </a:pPr>
            <a:r xmlns:a="http://schemas.openxmlformats.org/drawingml/2006/main">
              <a:rPr lang="en" dirty="0" smtClean="0"/>
              <a:t>late complications of previously treated tuberculosis (bronchiectasis, bronchial stenosis, pulmonary aspergillosis...)</a:t>
            </a:r>
          </a:p>
          <a:p>
            <a:pPr xmlns:a="http://schemas.openxmlformats.org/drawingml/2006/main" marL="514350" indent="-514350">
              <a:buFont typeface="+mj-lt"/>
              <a:buAutoNum type="arabicPeriod"/>
            </a:pPr>
            <a:r xmlns:a="http://schemas.openxmlformats.org/drawingml/2006/main">
              <a:rPr lang="en" dirty="0" smtClean="0"/>
              <a:t>diagnosis of TUBERCULOMA as a parenchymal lesion</a:t>
            </a:r>
          </a:p>
          <a:p>
            <a:pPr xmlns:a="http://schemas.openxmlformats.org/drawingml/2006/main" marL="514350" indent="-514350">
              <a:buFont typeface="+mj-lt"/>
              <a:buAutoNum type="arabicPeriod"/>
            </a:pPr>
            <a:r xmlns:a="http://schemas.openxmlformats.org/drawingml/2006/main">
              <a:rPr lang="en" dirty="0" smtClean="0"/>
              <a:t>complication of previously applied surgical methods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31490968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 smtClean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represent an uncontrolled "swelling" of some group of cells in the lung parenchyma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they can be BENIGN and MALIGNANT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malignant lung tumors can be PRIMARY and SECONDARY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402336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BENIGN TUMORS of the lungs are less common than malignant ones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they can arise from any cell that enters the structure of the lung parenchyma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group of benign tumors includes: hamartomas (75%), papillomas, adenomas, tuberculomas...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until they reach a certain mass CLINICAL PICTURE is mostly asymptomatic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THERAPY is the surgical removal of the tumor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746041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MALIGNANT TUMORS of the lungs can be roughly divided into PRIMARY (LUNG CARCINOMA) and SECONDARY (LUNG METASTASES)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LUNG CARCINOMAS are divided into two large groups: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>
                <a:solidFill>
                  <a:srgbClr val="FF0000"/>
                </a:solidFill>
              </a:rPr>
              <a:t>non-small cell carcinoma ( </a:t>
            </a:r>
            <a:r xmlns:a="http://schemas.openxmlformats.org/drawingml/2006/main">
              <a:rPr lang="en" dirty="0" smtClean="0">
                <a:solidFill>
                  <a:srgbClr val="FF0000"/>
                </a:solidFill>
              </a:rPr>
              <a:t>NSCLC)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>
                <a:solidFill>
                  <a:srgbClr val="FF0000"/>
                </a:solidFill>
              </a:rPr>
              <a:t>small cell carcinoma </a:t>
            </a:r>
            <a:r xmlns:a="http://schemas.openxmlformats.org/drawingml/2006/main">
              <a:rPr lang="en" dirty="0" smtClean="0">
                <a:solidFill>
                  <a:srgbClr val="FF0000"/>
                </a:solidFill>
              </a:rPr>
              <a:t>(SCLC)</a:t>
            </a:r>
            <a:endParaRPr xmlns:a="http://schemas.openxmlformats.org/drawingml/2006/main" lang="sr-Cyrl-R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sr-Cyrl-RS" dirty="0" smtClean="0"/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difference is not only in the histological structure, but also in the way of the therapeutic approach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26319254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r xmlns:a="http://schemas.openxmlformats.org/drawingml/2006/main">
              <a:rPr lang="en" dirty="0" smtClean="0"/>
              <a:t>NSCLC </a:t>
            </a:r>
            <a:r xmlns:a="http://schemas.openxmlformats.org/drawingml/2006/main">
              <a:rPr lang="en" dirty="0" smtClean="0"/>
              <a:t>type of lung cancer is divided into </a:t>
            </a:r>
            <a:r xmlns:a="http://schemas.openxmlformats.org/drawingml/2006/main">
              <a:rPr lang="en" i="1" dirty="0" smtClean="0"/>
              <a:t>adenocarcinoma, squamous cell, large cell carcinoma, carcinoid, adenoid-cystic carcinoma</a:t>
            </a:r>
          </a:p>
          <a:p>
            <a:r xmlns:a="http://schemas.openxmlformats.org/drawingml/2006/main">
              <a:rPr lang="en" dirty="0" smtClean="0"/>
              <a:t>SCLC</a:t>
            </a:r>
            <a:r xmlns:a="http://schemas.openxmlformats.org/drawingml/2006/main">
              <a:rPr lang="en" i="1" dirty="0" smtClean="0"/>
              <a:t> </a:t>
            </a:r>
            <a:r xmlns:a="http://schemas.openxmlformats.org/drawingml/2006/main">
              <a:rPr lang="en" dirty="0" smtClean="0"/>
              <a:t>is a separate histological and clinical entity</a:t>
            </a:r>
            <a:r xmlns:a="http://schemas.openxmlformats.org/drawingml/2006/main">
              <a:rPr lang="en" dirty="0" smtClean="0"/>
              <a:t> </a:t>
            </a:r>
            <a:r xmlns:a="http://schemas.openxmlformats.org/drawingml/2006/main">
              <a:rPr lang="en" dirty="0" smtClean="0"/>
              <a:t>malignant lung diseases</a:t>
            </a:r>
          </a:p>
          <a:p>
            <a:r xmlns:a="http://schemas.openxmlformats.org/drawingml/2006/main">
              <a:rPr lang="en" dirty="0" smtClean="0"/>
              <a:t>sec. deposits (METASTASES) are most often from GIT organs, breast, as well as in lymphoproliferative diseases and other sarcomas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379151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</a:t>
            </a:r>
            <a:r xmlns:a="http://schemas.openxmlformats.org/drawingml/2006/main">
              <a:rPr lang="en" b="1" dirty="0" smtClean="0"/>
              <a:t>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 occurrence of lung cancer is associated with numerous risk factors: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genetic fabric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tobacco consumption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ionizing radiation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exposure to air pollutants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exposure to asbestos and radon</a:t>
            </a:r>
            <a:endParaRPr xmlns:a="http://schemas.openxmlformats.org/drawingml/2006/main" lang="sr-Cyrl-RS" dirty="0"/>
          </a:p>
        </p:txBody>
      </p:sp>
    </p:spTree>
    <p:extLst>
      <p:ext uri="{BB962C8B-B14F-4D97-AF65-F5344CB8AC3E}">
        <p14:creationId xmlns:p14="http://schemas.microsoft.com/office/powerpoint/2010/main" val="420412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8839199" cy="5334000"/>
          </a:xfrm>
        </p:spPr>
      </p:pic>
    </p:spTree>
    <p:extLst>
      <p:ext uri="{BB962C8B-B14F-4D97-AF65-F5344CB8AC3E}">
        <p14:creationId xmlns:p14="http://schemas.microsoft.com/office/powerpoint/2010/main" val="36204998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CLINICAL PICTURE of lung cancer includes the following groups of symptoms: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bronchopulmonary symptoms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extrapulmonary intrathoracic symptoms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extrathoracic non </a:t>
            </a:r>
            <a:r xmlns:a="http://schemas.openxmlformats.org/drawingml/2006/main">
              <a:rPr lang="en" u="sng" dirty="0" smtClean="0"/>
              <a:t>- </a:t>
            </a:r>
            <a:r xmlns:a="http://schemas.openxmlformats.org/drawingml/2006/main">
              <a:rPr lang="en" u="sng" dirty="0"/>
              <a:t>static </a:t>
            </a:r>
            <a:r xmlns:a="http://schemas.openxmlformats.org/drawingml/2006/main">
              <a:rPr lang="en" u="sng" dirty="0" smtClean="0"/>
              <a:t>symptoms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extrathoracic </a:t>
            </a:r>
            <a:r xmlns:a="http://schemas.openxmlformats.org/drawingml/2006/main">
              <a:rPr lang="en" u="sng" dirty="0"/>
              <a:t>n </a:t>
            </a:r>
            <a:r xmlns:a="http://schemas.openxmlformats.org/drawingml/2006/main">
              <a:rPr lang="en" u="sng" dirty="0" smtClean="0"/>
              <a:t>and metastatic symptoms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u="sng" dirty="0" smtClean="0"/>
              <a:t>non-specific symptoms</a:t>
            </a:r>
            <a:endParaRPr xmlns:a="http://schemas.openxmlformats.org/drawingml/2006/main" lang="en-US" u="sng" dirty="0"/>
          </a:p>
        </p:txBody>
      </p:sp>
    </p:spTree>
    <p:extLst>
      <p:ext uri="{BB962C8B-B14F-4D97-AF65-F5344CB8AC3E}">
        <p14:creationId xmlns:p14="http://schemas.microsoft.com/office/powerpoint/2010/main" val="22315253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u="sng" dirty="0"/>
              <a:t>bronchopulmonary </a:t>
            </a:r>
            <a:r xmlns:a="http://schemas.openxmlformats.org/drawingml/2006/main">
              <a:rPr lang="en" u="sng" dirty="0" smtClean="0"/>
              <a:t>symptoms </a:t>
            </a:r>
            <a:r xmlns:a="http://schemas.openxmlformats.org/drawingml/2006/main">
              <a:rPr lang="en" dirty="0" smtClean="0"/>
              <a:t>are a consequence of tumor growth and subsequent obstruction of smaller or larger airways and/or lesions of smaller or larger blood vessels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due to obstruction, atelectasis (airlessness) of part of the lung parenchyma or the entire lung occurs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this leads to cough with hemoptysis, fever, chest pain, dyspnea, cyanosis</a:t>
            </a:r>
            <a:endParaRPr xmlns:a="http://schemas.openxmlformats.org/drawingml/2006/main" lang="sr-Cyrl-RS" dirty="0"/>
          </a:p>
        </p:txBody>
      </p:sp>
    </p:spTree>
    <p:extLst>
      <p:ext uri="{BB962C8B-B14F-4D97-AF65-F5344CB8AC3E}">
        <p14:creationId xmlns:p14="http://schemas.microsoft.com/office/powerpoint/2010/main" val="26725334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u="sng" dirty="0"/>
              <a:t>extrapulmonary intrathoracic </a:t>
            </a:r>
            <a:r xmlns:a="http://schemas.openxmlformats.org/drawingml/2006/main">
              <a:rPr lang="en" u="sng" dirty="0" smtClean="0"/>
              <a:t>symptoms </a:t>
            </a:r>
            <a:r xmlns:a="http://schemas.openxmlformats.org/drawingml/2006/main">
              <a:rPr lang="en" dirty="0" smtClean="0"/>
              <a:t>are a consequence of tumor invasion into the surrounding structures within the chest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these can be the consequences of ingrowth into the esophagus (odynophagia, dysphagia), the consequences of ingrowth into </a:t>
            </a:r>
            <a:r xmlns:a="http://schemas.openxmlformats.org/drawingml/2006/main">
              <a:rPr lang="en" dirty="0" smtClean="0"/>
              <a:t>the VCS ( </a:t>
            </a:r>
            <a:r xmlns:a="http://schemas.openxmlformats.org/drawingml/2006/main">
              <a:rPr lang="en" dirty="0" smtClean="0"/>
              <a:t>"superior vena cava syndrome"), invasion of the "AP window" and infiltration of the left laryngeal nerve (hoarseness), invasion into the diaphragm and its paresis, invasion into the </a:t>
            </a:r>
            <a:r xmlns:a="http://schemas.openxmlformats.org/drawingml/2006/main">
              <a:rPr lang="en" dirty="0" smtClean="0"/>
              <a:t>plexus brachialis </a:t>
            </a:r>
            <a:r xmlns:a="http://schemas.openxmlformats.org/drawingml/2006/main">
              <a:rPr lang="en" dirty="0" smtClean="0"/>
              <a:t>and </a:t>
            </a:r>
            <a:r xmlns:a="http://schemas.openxmlformats.org/drawingml/2006/main">
              <a:rPr lang="en" dirty="0" smtClean="0"/>
              <a:t>ganglion stellatum </a:t>
            </a:r>
            <a:r xmlns:a="http://schemas.openxmlformats.org/drawingml/2006/main">
              <a:rPr lang="en" dirty="0" smtClean="0"/>
              <a:t>(Horner's syndrome - </a:t>
            </a:r>
            <a:r xmlns:a="http://schemas.openxmlformats.org/drawingml/2006/main">
              <a:rPr lang="en" i="1" dirty="0" smtClean="0"/>
              <a:t>ptosis, miosis, anhidrosis, pain in the upper arm)</a:t>
            </a:r>
            <a:endParaRPr xmlns:a="http://schemas.openxmlformats.org/drawingml/2006/main" lang="sr-Cyrl-RS" dirty="0"/>
          </a:p>
        </p:txBody>
      </p:sp>
    </p:spTree>
    <p:extLst>
      <p:ext uri="{BB962C8B-B14F-4D97-AF65-F5344CB8AC3E}">
        <p14:creationId xmlns:p14="http://schemas.microsoft.com/office/powerpoint/2010/main" val="2538162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8" t="33473" r="19007" b="10290"/>
          <a:stretch/>
        </p:blipFill>
        <p:spPr>
          <a:xfrm>
            <a:off x="177421" y="1981200"/>
            <a:ext cx="3784979" cy="25657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421" y="4552373"/>
            <a:ext cx="152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en" dirty="0" smtClean="0"/>
              <a:t>hemoptysis</a:t>
            </a:r>
            <a:endParaRPr xmlns:a="http://schemas.openxmlformats.org/drawingml/2006/main"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981200"/>
            <a:ext cx="4090988" cy="411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1200" y="6096000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en" dirty="0" smtClean="0"/>
              <a:t>VCS </a:t>
            </a:r>
            <a:endParaRPr xmlns:a="http://schemas.openxmlformats.org/drawingml/2006/main" lang="en-US" dirty="0"/>
            <a:r xmlns:a="http://schemas.openxmlformats.org/drawingml/2006/main">
              <a:rPr lang="en" dirty="0" smtClean="0"/>
              <a:t>syndrome</a:t>
            </a:r>
          </a:p>
        </p:txBody>
      </p:sp>
    </p:spTree>
    <p:extLst>
      <p:ext uri="{BB962C8B-B14F-4D97-AF65-F5344CB8AC3E}">
        <p14:creationId xmlns:p14="http://schemas.microsoft.com/office/powerpoint/2010/main" val="694630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8"/>
          <a:stretch/>
        </p:blipFill>
        <p:spPr>
          <a:xfrm>
            <a:off x="228600" y="2057400"/>
            <a:ext cx="3200400" cy="3419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057400"/>
            <a:ext cx="2895600" cy="3419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1" y="2085833"/>
            <a:ext cx="26670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601" y="4381498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xmlns:a="http://schemas.openxmlformats.org/drawingml/2006/main" algn="ctr"/>
            <a:r xmlns:a="http://schemas.openxmlformats.org/drawingml/2006/main">
              <a:rPr lang="en" dirty="0" smtClean="0"/>
              <a:t>Pancoast </a:t>
            </a:r>
            <a:r xmlns:a="http://schemas.openxmlformats.org/drawingml/2006/main">
              <a:rPr lang="en" dirty="0" smtClean="0"/>
              <a:t>tumor and the development of Horner's syndrome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740918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u="sng" dirty="0" smtClean="0"/>
              <a:t>extrathoracic non-metastatic symptoms </a:t>
            </a:r>
            <a:r xmlns:a="http://schemas.openxmlformats.org/drawingml/2006/main">
              <a:rPr lang="en" dirty="0" smtClean="0"/>
              <a:t>arise as a result of the production of various cytokines, polypeptides, growth factors </a:t>
            </a:r>
            <a:r xmlns:a="http://schemas.openxmlformats.org/drawingml/2006/main">
              <a:rPr lang="en" dirty="0" smtClean="0"/>
              <a:t>, </a:t>
            </a:r>
            <a:r xmlns:a="http://schemas.openxmlformats.org/drawingml/2006/main">
              <a:rPr lang="en" dirty="0" smtClean="0"/>
              <a:t>and even hormonal precursors by the primary tumor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it is </a:t>
            </a:r>
            <a:r xmlns:a="http://schemas.openxmlformats.org/drawingml/2006/main">
              <a:rPr lang="en" i="1" u="sng" dirty="0" smtClean="0"/>
              <a:t>a paraneoplastic syndrome</a:t>
            </a:r>
          </a:p>
          <a:p>
            <a:pPr xmlns:a="http://schemas.openxmlformats.org/drawingml/2006/main" algn="just"/>
            <a:r xmlns:a="http://schemas.openxmlformats.org/drawingml/2006/main">
              <a:rPr lang="en" i="1" u="sng" dirty="0" smtClean="0"/>
              <a:t>Lambert-Eaton myasthenic syndrome </a:t>
            </a:r>
            <a:r xmlns:a="http://schemas.openxmlformats.org/drawingml/2006/main">
              <a:rPr lang="en" dirty="0" smtClean="0"/>
              <a:t>in </a:t>
            </a:r>
            <a:r xmlns:a="http://schemas.openxmlformats.org/drawingml/2006/main">
              <a:rPr lang="en" dirty="0" smtClean="0"/>
              <a:t>SCLC</a:t>
            </a:r>
            <a:endParaRPr xmlns:a="http://schemas.openxmlformats.org/drawingml/2006/main" lang="sr-Cyrl-RS" u="sng" dirty="0"/>
          </a:p>
        </p:txBody>
      </p:sp>
    </p:spTree>
    <p:extLst>
      <p:ext uri="{BB962C8B-B14F-4D97-AF65-F5344CB8AC3E}">
        <p14:creationId xmlns:p14="http://schemas.microsoft.com/office/powerpoint/2010/main" val="8584301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u="sng" dirty="0"/>
              <a:t>extrathoracic metastatic </a:t>
            </a:r>
            <a:r xmlns:a="http://schemas.openxmlformats.org/drawingml/2006/main">
              <a:rPr lang="en" u="sng" dirty="0" smtClean="0"/>
              <a:t>symptoms </a:t>
            </a:r>
            <a:r xmlns:a="http://schemas.openxmlformats.org/drawingml/2006/main">
              <a:rPr lang="en" dirty="0" smtClean="0"/>
              <a:t>arise as a result of </a:t>
            </a:r>
            <a:r xmlns:a="http://schemas.openxmlformats.org/drawingml/2006/main">
              <a:rPr lang="en" i="1" dirty="0" smtClean="0"/>
              <a:t>hematogenous, lymphogenous or neurogenic </a:t>
            </a:r>
            <a:r xmlns:a="http://schemas.openxmlformats.org/drawingml/2006/main">
              <a:rPr lang="en" dirty="0" smtClean="0"/>
              <a:t>dissemination of malignant disease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SCLC </a:t>
            </a:r>
            <a:r xmlns:a="http://schemas.openxmlformats.org/drawingml/2006/main">
              <a:rPr lang="en" dirty="0" smtClean="0"/>
              <a:t>metastasizes most often </a:t>
            </a:r>
            <a:r xmlns:a="http://schemas.openxmlformats.org/drawingml/2006/main">
              <a:rPr lang="en" dirty="0" smtClean="0"/>
              <a:t>, followed by adenocarcinoma, then large cell carcinoma, then squamous cell carcinoma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typical sites of lung cancer metastases are: brain, adrenal glands, bones and liver</a:t>
            </a:r>
            <a:endParaRPr xmlns:a="http://schemas.openxmlformats.org/drawingml/2006/main" lang="sr-Cyrl-RS" u="sng" dirty="0"/>
          </a:p>
        </p:txBody>
      </p:sp>
    </p:spTree>
    <p:extLst>
      <p:ext uri="{BB962C8B-B14F-4D97-AF65-F5344CB8AC3E}">
        <p14:creationId xmlns:p14="http://schemas.microsoft.com/office/powerpoint/2010/main" val="37573197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</a:t>
            </a:r>
            <a:r xmlns:a="http://schemas.openxmlformats.org/drawingml/2006/main">
              <a:rPr lang="en" b="1" dirty="0" smtClean="0"/>
              <a:t>OF THE LUNGS</a:t>
            </a:r>
          </a:p>
          <a:p>
            <a:pPr marL="0" indent="0" algn="ctr">
              <a:buNone/>
            </a:pPr>
            <a:endParaRPr lang="sr-Cyrl-RS" b="1" dirty="0" smtClean="0"/>
          </a:p>
          <a:p>
            <a:pPr xmlns:a="http://schemas.openxmlformats.org/drawingml/2006/main" algn="just"/>
            <a:r xmlns:a="http://schemas.openxmlformats.org/drawingml/2006/main">
              <a:rPr lang="en" u="sng" dirty="0"/>
              <a:t>non-specific </a:t>
            </a:r>
            <a:r xmlns:a="http://schemas.openxmlformats.org/drawingml/2006/main">
              <a:rPr lang="en" u="sng" dirty="0" smtClean="0"/>
              <a:t>symptoms</a:t>
            </a:r>
            <a:r xmlns:a="http://schemas.openxmlformats.org/drawingml/2006/main">
              <a:rPr lang="en" b="1" dirty="0" smtClean="0"/>
              <a:t> </a:t>
            </a:r>
            <a:r xmlns:a="http://schemas.openxmlformats.org/drawingml/2006/main">
              <a:rPr lang="en" dirty="0" smtClean="0"/>
              <a:t>include the appearance of symptoms such as weight loss, elevated body temperature and other non-specific symptoms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8237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OF THE LUNGS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A DIAGNOSIS of lung cancer is established </a:t>
            </a:r>
            <a:r xmlns:a="http://schemas.openxmlformats.org/drawingml/2006/main">
              <a:rPr lang="en" b="1" u="sng" dirty="0" smtClean="0"/>
              <a:t>by strictly following the protocol </a:t>
            </a:r>
            <a:r xmlns:a="http://schemas.openxmlformats.org/drawingml/2006/main">
              <a:rPr lang="en" u="sng" dirty="0" smtClean="0"/>
              <a:t>: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history + clinical examination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radiography and MSCT of the chest</a:t>
            </a:r>
          </a:p>
          <a:p>
            <a:pPr xmlns:a="http://schemas.openxmlformats.org/drawingml/2006/main" marL="514350" indent="-514350" algn="ctr">
              <a:buFont typeface="+mj-lt"/>
              <a:buAutoNum type="arabicPeriod"/>
            </a:pPr>
            <a:r xmlns:a="http://schemas.openxmlformats.org/drawingml/2006/main">
              <a:rPr lang="en" dirty="0" smtClean="0"/>
              <a:t>bronchoscopy with biopsy</a:t>
            </a:r>
          </a:p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dirty="0" smtClean="0"/>
              <a:t>(*biopsy for pathological verification, bronchoscopy is not necessary, but it is the simplest!)</a:t>
            </a:r>
          </a:p>
          <a:p>
            <a:pPr marL="0" indent="0" algn="ctr">
              <a:buNone/>
            </a:pPr>
            <a:endParaRPr lang="sr-Cyrl-RS" dirty="0" smtClean="0"/>
          </a:p>
          <a:p>
            <a:pPr xmlns:a="http://schemas.openxmlformats.org/drawingml/2006/main" algn="ctr"/>
            <a:r xmlns:a="http://schemas.openxmlformats.org/drawingml/2006/main">
              <a:rPr lang="en" b="1" u="sng" dirty="0" smtClean="0">
                <a:solidFill>
                  <a:srgbClr val="FF0000"/>
                </a:solidFill>
              </a:rPr>
              <a:t>HISTOPATHOLOGICALLY VERIFIED MALIGNANT DISEASE IS THE BEGINNING OF TREATMENT!!!!</a:t>
            </a:r>
            <a:endParaRPr xmlns:a="http://schemas.openxmlformats.org/drawingml/2006/main"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56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100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algn="ctr"/>
            <a:r xmlns:a="http://schemas.openxmlformats.org/drawingml/2006/main">
              <a:rPr lang="en" dirty="0" smtClean="0"/>
              <a:t>Air is conducted to the pulmonary lobules and alveolar saccules along the tracheobronchial tree.</a:t>
            </a:r>
          </a:p>
          <a:p>
            <a:pPr algn="ctr"/>
            <a:endParaRPr lang="sr-Cyrl-RS" dirty="0"/>
          </a:p>
          <a:p>
            <a:pPr xmlns:a="http://schemas.openxmlformats.org/drawingml/2006/main" algn="ctr"/>
            <a:r xmlns:a="http://schemas.openxmlformats.org/drawingml/2006/main">
              <a:rPr lang="en" dirty="0" smtClean="0"/>
              <a:t>The tracheobonyal tree consists of TRACHEA and MAIN (MAIN) BRONCHI - right and left</a:t>
            </a:r>
          </a:p>
          <a:p>
            <a:pPr xmlns:a="http://schemas.openxmlformats.org/drawingml/2006/main" algn="ctr"/>
            <a:r xmlns:a="http://schemas.openxmlformats.org/drawingml/2006/main">
              <a:rPr lang="en" dirty="0" smtClean="0"/>
              <a:t>The main function of the tracheobronchial tree is VENTILATION (conducting air to the FUNCTIONAL LUNG EPITHELIUM)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16475673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b="1" dirty="0"/>
              <a:t>TUMORS </a:t>
            </a:r>
            <a:r xmlns:a="http://schemas.openxmlformats.org/drawingml/2006/main">
              <a:rPr lang="en" b="1" dirty="0" smtClean="0"/>
              <a:t>OF THE LUNGS</a:t>
            </a:r>
          </a:p>
          <a:p>
            <a:pPr marL="0" indent="0" algn="ctr">
              <a:buNone/>
            </a:pPr>
            <a:endParaRPr lang="sr-Cyrl-RS" b="1" dirty="0"/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THERAPEUTIC APPROACH to malignant lung disease must be </a:t>
            </a:r>
            <a:r xmlns:a="http://schemas.openxmlformats.org/drawingml/2006/main">
              <a:rPr lang="en" i="1" u="sng" dirty="0" smtClean="0">
                <a:solidFill>
                  <a:srgbClr val="FF0000"/>
                </a:solidFill>
              </a:rPr>
              <a:t>multidisciplinary</a:t>
            </a:r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operative treatment is only one part of the therapeutic approach and </a:t>
            </a:r>
            <a:r xmlns:a="http://schemas.openxmlformats.org/drawingml/2006/main">
              <a:rPr lang="en" dirty="0" smtClean="0">
                <a:solidFill>
                  <a:srgbClr val="FF0000"/>
                </a:solidFill>
              </a:rPr>
              <a:t>it DOESN'T HAVE TO BE THE MOST IMPORTANT!!!</a:t>
            </a:r>
          </a:p>
          <a:p>
            <a:pPr algn="just"/>
            <a:endParaRPr lang="sr-Cyrl-R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91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dirty="0" smtClean="0"/>
              <a:t>DIAGNOSTIC METHODS</a:t>
            </a:r>
          </a:p>
          <a:p>
            <a:r xmlns:a="http://schemas.openxmlformats.org/drawingml/2006/main">
              <a:rPr lang="en" dirty="0" smtClean="0"/>
              <a:t>a set of clinical procedures used to diagnose lung and/or tracheobronchial tree disease</a:t>
            </a:r>
          </a:p>
          <a:p>
            <a:pPr algn="just"/>
            <a:endParaRPr lang="sr-Cyrl-RS" dirty="0" smtClean="0"/>
          </a:p>
          <a:p>
            <a:pPr xmlns:a="http://schemas.openxmlformats.org/drawingml/2006/main" algn="just"/>
            <a:r xmlns:a="http://schemas.openxmlformats.org/drawingml/2006/main">
              <a:rPr lang="en" dirty="0" smtClean="0"/>
              <a:t>They can be roughly divided into NON-INVASIVE and INVASIVE</a:t>
            </a:r>
          </a:p>
        </p:txBody>
      </p:sp>
    </p:spTree>
    <p:extLst>
      <p:ext uri="{BB962C8B-B14F-4D97-AF65-F5344CB8AC3E}">
        <p14:creationId xmlns:p14="http://schemas.microsoft.com/office/powerpoint/2010/main" val="318686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 xmlns:a="http://schemas.openxmlformats.org/drawingml/2006/main">
              <a:rPr lang="en" u="sng" dirty="0" smtClean="0"/>
              <a:t>NON-INVASIVE</a:t>
            </a: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en" dirty="0" smtClean="0"/>
              <a:t>General medical examination (inspection, palpation, percussion, auscultation), spirometry, </a:t>
            </a:r>
            <a:r xmlns:a="http://schemas.openxmlformats.org/drawingml/2006/main">
              <a:rPr lang="en" dirty="0" smtClean="0"/>
              <a:t>IMAGEing </a:t>
            </a:r>
            <a:r xmlns:a="http://schemas.openxmlformats.org/drawingml/2006/main">
              <a:rPr lang="en" dirty="0" smtClean="0"/>
              <a:t>diagnostic procedures (radiography of lungs, ultrasound of lungs, MSCT of the chest, scanning diagnostics, PET...) and others.</a:t>
            </a:r>
            <a:endParaRPr xmlns:a="http://schemas.openxmlformats.org/drawingml/2006/main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 xmlns:a="http://schemas.openxmlformats.org/drawingml/2006/main">
              <a:rPr lang="en" u="sng" dirty="0" smtClean="0"/>
              <a:t>INVASIVE</a:t>
            </a:r>
          </a:p>
          <a:p>
            <a:pPr xmlns:a="http://schemas.openxmlformats.org/drawingml/2006/main" marL="0" indent="0">
              <a:buNone/>
            </a:pPr>
            <a:r xmlns:a="http://schemas.openxmlformats.org/drawingml/2006/main">
              <a:rPr lang="en" dirty="0" smtClean="0"/>
              <a:t>Bronchoscopy, pleural puncture, transthoracic puncture lung biopsy, thoracoscopy, blind pleural biopsies, mediastinoscopy and others</a:t>
            </a:r>
          </a:p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dirty="0" smtClean="0"/>
              <a:t>(SOME OF THESE PROCEDURES ARE DIAGNOSTIC AND THERAPEUTIC AT THE SAME TIME)</a:t>
            </a:r>
            <a:endParaRPr xmlns:a="http://schemas.openxmlformats.org/drawingml/2006/main" lang="en-US" dirty="0"/>
          </a:p>
        </p:txBody>
      </p:sp>
    </p:spTree>
    <p:extLst>
      <p:ext uri="{BB962C8B-B14F-4D97-AF65-F5344CB8AC3E}">
        <p14:creationId xmlns:p14="http://schemas.microsoft.com/office/powerpoint/2010/main" val="4055101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en" dirty="0" smtClean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 smtClean="0"/>
          </a:p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u="sng" dirty="0" smtClean="0"/>
              <a:t>STENOSIS OF THE TRACHEA</a:t>
            </a:r>
          </a:p>
          <a:p>
            <a:r xmlns:a="http://schemas.openxmlformats.org/drawingml/2006/main">
              <a:rPr lang="en" dirty="0"/>
              <a:t>from </a:t>
            </a:r>
            <a:r xmlns:a="http://schemas.openxmlformats.org/drawingml/2006/main">
              <a:rPr lang="en" dirty="0" smtClean="0"/>
              <a:t>the narrowed lumen of the trachea</a:t>
            </a:r>
          </a:p>
          <a:p>
            <a:r xmlns:a="http://schemas.openxmlformats.org/drawingml/2006/main">
              <a:rPr lang="en" dirty="0" smtClean="0"/>
              <a:t>it can be BORN (less often) and ACQUIRED (more often)</a:t>
            </a:r>
          </a:p>
          <a:p>
            <a:r xmlns:a="http://schemas.openxmlformats.org/drawingml/2006/main">
              <a:rPr lang="en" dirty="0" smtClean="0"/>
              <a:t>The narrowing of the lumen occurs as a result of INTRALUMINAL OBSTRUCTION (foreign body), INTRAMURAL TISSUE BLOODING (infection or tumors) and EXTRAMURAL COMPRESSION (tumors of surrounding structures).</a:t>
            </a:r>
            <a:endParaRPr xmlns:a="http://schemas.openxmlformats.org/drawingml/2006/main" lang="sr-Cyrl-RS" dirty="0"/>
          </a:p>
        </p:txBody>
      </p:sp>
      <p:sp>
        <p:nvSpPr>
          <p:cNvPr id="9" name="Rectangle 8"/>
          <p:cNvSpPr/>
          <p:nvPr/>
        </p:nvSpPr>
        <p:spPr>
          <a:xfrm>
            <a:off x="2514600" y="15240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xmlns:a="http://schemas.openxmlformats.org/drawingml/2006/main" algn="ctr"/>
            <a:r xmlns:a="http://schemas.openxmlformats.org/drawingml/2006/main">
              <a:rPr lang="en" sz="2000" b="1" dirty="0"/>
              <a:t>DISEASES OF THE TRACHEA</a:t>
            </a:r>
          </a:p>
        </p:txBody>
      </p:sp>
    </p:spTree>
    <p:extLst>
      <p:ext uri="{BB962C8B-B14F-4D97-AF65-F5344CB8AC3E}">
        <p14:creationId xmlns:p14="http://schemas.microsoft.com/office/powerpoint/2010/main" val="3746852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 xmlns:a="http://schemas.openxmlformats.org/drawingml/2006/main">
              <a:rPr lang="en" smtClean="0"/>
              <a:t>LUNG SURGERY</a:t>
            </a:r>
            <a:endParaRPr xmlns:a="http://schemas.openxmlformats.org/drawingml/2006/main" lang="en-US" dirty="0"/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301752" y="1527048"/>
            <a:ext cx="8503920" cy="487375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xmlns:a="http://schemas.openxmlformats.org/drawingml/2006/main" marL="0" indent="0" algn="ctr">
              <a:buNone/>
            </a:pPr>
            <a:r xmlns:a="http://schemas.openxmlformats.org/drawingml/2006/main">
              <a:rPr lang="en" u="sng" dirty="0" smtClean="0"/>
              <a:t>STENOSIS OF THE TRACHEA</a:t>
            </a:r>
          </a:p>
          <a:p>
            <a:r xmlns:a="http://schemas.openxmlformats.org/drawingml/2006/main">
              <a:rPr lang="en" dirty="0"/>
              <a:t>the </a:t>
            </a:r>
            <a:r xmlns:a="http://schemas.openxmlformats.org/drawingml/2006/main">
              <a:rPr lang="en" dirty="0" smtClean="0"/>
              <a:t>CLINICAL PICTURE is dominated by dyspnea, stridor, </a:t>
            </a:r>
            <a:r xmlns:a="http://schemas.openxmlformats.org/drawingml/2006/main">
              <a:rPr lang="en" dirty="0" smtClean="0"/>
              <a:t>wheezig, </a:t>
            </a:r>
            <a:r xmlns:a="http://schemas.openxmlformats.org/drawingml/2006/main">
              <a:rPr lang="en" dirty="0" smtClean="0"/>
              <a:t>central cyanosis...</a:t>
            </a:r>
          </a:p>
          <a:p>
            <a:r xmlns:a="http://schemas.openxmlformats.org/drawingml/2006/main">
              <a:rPr lang="en" dirty="0" smtClean="0"/>
              <a:t>DIAGNOSIS is established on the basis of anamnestic data on previous illnesses and/or interventions, clinical picture, spirometry, </a:t>
            </a:r>
            <a:r xmlns:a="http://schemas.openxmlformats.org/drawingml/2006/main">
              <a:rPr lang="en" dirty="0" smtClean="0"/>
              <a:t>IMAGEing </a:t>
            </a:r>
            <a:r xmlns:a="http://schemas.openxmlformats.org/drawingml/2006/main">
              <a:rPr lang="en" dirty="0" smtClean="0"/>
              <a:t>methods and bronchoscopy.</a:t>
            </a:r>
          </a:p>
          <a:p>
            <a:r xmlns:a="http://schemas.openxmlformats.org/drawingml/2006/main">
              <a:rPr lang="en" dirty="0" smtClean="0"/>
              <a:t>THERAPY is most often surgical resection with anastomosis of the ends, in some cases ENDOSCOPIC resection can also be performed.</a:t>
            </a:r>
          </a:p>
          <a:p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280029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452</TotalTime>
  <Words>1919</Words>
  <Application>Microsoft Office PowerPoint</Application>
  <PresentationFormat>On-screen Show (4:3)</PresentationFormat>
  <Paragraphs>253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Civic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PowerPoint Presentation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ХИРУРГИЈА ПЛУЋА</vt:lpstr>
      <vt:lpstr>PowerPoint Presentation</vt:lpstr>
      <vt:lpstr>ХИРУРГИЈА ПЛУЋА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ХИРУРГИЈА ПЛУЋА</dc:title>
  <dc:creator>User</dc:creator>
  <cp:lastModifiedBy>Windows User</cp:lastModifiedBy>
  <cp:revision>50</cp:revision>
  <dcterms:created xsi:type="dcterms:W3CDTF">2006-08-16T00:00:00Z</dcterms:created>
  <dcterms:modified xsi:type="dcterms:W3CDTF">2020-09-07T21:38:53Z</dcterms:modified>
</cp:coreProperties>
</file>